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8" r:id="rId12"/>
    <p:sldId id="265" r:id="rId13"/>
    <p:sldId id="266"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Lato" panose="020F0502020204030203" pitchFamily="34" charset="0"/>
      <p:regular r:id="rId19"/>
      <p:bold r:id="rId20"/>
      <p:italic r:id="rId21"/>
      <p:boldItalic r:id="rId22"/>
    </p:embeddedFont>
    <p:embeddedFont>
      <p:font typeface="Lato Bold" panose="020F0502020204030203" pitchFamily="34" charset="0"/>
      <p:regular r:id="rId23"/>
      <p:bold r:id="rId24"/>
    </p:embeddedFont>
    <p:embeddedFont>
      <p:font typeface="Poppins" pitchFamily="2" charset="77"/>
      <p:regular r:id="rId25"/>
      <p:bold r:id="rId26"/>
      <p:italic r:id="rId27"/>
      <p:boldItalic r:id="rId28"/>
    </p:embeddedFont>
    <p:embeddedFont>
      <p:font typeface="Poppins Bold" pitchFamily="2" charset="77"/>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autoAdjust="0"/>
    <p:restoredTop sz="94636" autoAdjust="0"/>
  </p:normalViewPr>
  <p:slideViewPr>
    <p:cSldViewPr>
      <p:cViewPr varScale="1">
        <p:scale>
          <a:sx n="85" d="100"/>
          <a:sy n="85" d="100"/>
        </p:scale>
        <p:origin x="200"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5.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IN"/>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51837" y="289333"/>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txBody>
          <a:bodyPr/>
          <a:lstStyle/>
          <a:p>
            <a:endParaRPr lang="en-IN"/>
          </a:p>
        </p:txBody>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6170732"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TextBox 10"/>
          <p:cNvSpPr txBox="1"/>
          <p:nvPr/>
        </p:nvSpPr>
        <p:spPr>
          <a:xfrm>
            <a:off x="928665" y="2413563"/>
            <a:ext cx="14272792" cy="2096984"/>
          </a:xfrm>
          <a:prstGeom prst="rect">
            <a:avLst/>
          </a:prstGeom>
        </p:spPr>
        <p:txBody>
          <a:bodyPr lIns="0" tIns="0" rIns="0" bIns="0" rtlCol="0" anchor="t">
            <a:spAutoFit/>
          </a:bodyPr>
          <a:lstStyle/>
          <a:p>
            <a:pPr algn="l">
              <a:lnSpc>
                <a:spcPts val="15959"/>
              </a:lnSpc>
            </a:pPr>
            <a:r>
              <a:rPr lang="en-US" sz="14508" b="1" dirty="0" err="1">
                <a:solidFill>
                  <a:srgbClr val="FBF9F1"/>
                </a:solidFill>
                <a:latin typeface="Poppins Bold"/>
                <a:ea typeface="Poppins Bold"/>
                <a:cs typeface="Poppins Bold"/>
                <a:sym typeface="Poppins Bold"/>
              </a:rPr>
              <a:t>Attenue</a:t>
            </a:r>
            <a:endParaRPr lang="en-US" sz="14508" b="1" dirty="0">
              <a:solidFill>
                <a:srgbClr val="FBF9F1"/>
              </a:solidFill>
              <a:latin typeface="Poppins Bold"/>
              <a:ea typeface="Poppins Bold"/>
              <a:cs typeface="Poppins Bold"/>
              <a:sym typeface="Poppins Bold"/>
            </a:endParaRPr>
          </a:p>
        </p:txBody>
      </p:sp>
      <p:sp>
        <p:nvSpPr>
          <p:cNvPr id="11" name="TextBox 11"/>
          <p:cNvSpPr txBox="1"/>
          <p:nvPr/>
        </p:nvSpPr>
        <p:spPr>
          <a:xfrm>
            <a:off x="1896669" y="882426"/>
            <a:ext cx="3755168"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Pitch Deck</a:t>
            </a:r>
          </a:p>
        </p:txBody>
      </p:sp>
      <p:sp>
        <p:nvSpPr>
          <p:cNvPr id="12" name="TextBox 12"/>
          <p:cNvSpPr txBox="1"/>
          <p:nvPr/>
        </p:nvSpPr>
        <p:spPr>
          <a:xfrm>
            <a:off x="1529481" y="9244648"/>
            <a:ext cx="3863157" cy="370614"/>
          </a:xfrm>
          <a:prstGeom prst="rect">
            <a:avLst/>
          </a:prstGeom>
        </p:spPr>
        <p:txBody>
          <a:bodyPr lIns="0" tIns="0" rIns="0" bIns="0" rtlCol="0" anchor="t">
            <a:spAutoFit/>
          </a:bodyPr>
          <a:lstStyle/>
          <a:p>
            <a:pPr algn="l">
              <a:lnSpc>
                <a:spcPts val="3220"/>
              </a:lnSpc>
              <a:spcBef>
                <a:spcPct val="0"/>
              </a:spcBef>
            </a:pPr>
            <a:r>
              <a:rPr lang="en-US" sz="2300" dirty="0" err="1">
                <a:solidFill>
                  <a:srgbClr val="E5E1DA"/>
                </a:solidFill>
                <a:latin typeface="Lato"/>
                <a:ea typeface="Lato"/>
                <a:cs typeface="Lato"/>
                <a:sym typeface="Lato"/>
              </a:rPr>
              <a:t>vishalkochar@gmail.com</a:t>
            </a:r>
            <a:endParaRPr lang="en-US" sz="2300" dirty="0">
              <a:solidFill>
                <a:srgbClr val="E5E1DA"/>
              </a:solidFill>
              <a:latin typeface="Lato"/>
              <a:ea typeface="Lato"/>
              <a:cs typeface="Lato"/>
              <a:sym typeface="Lato"/>
            </a:endParaRPr>
          </a:p>
        </p:txBody>
      </p:sp>
      <p:sp>
        <p:nvSpPr>
          <p:cNvPr id="13" name="TextBox 13"/>
          <p:cNvSpPr txBox="1"/>
          <p:nvPr/>
        </p:nvSpPr>
        <p:spPr>
          <a:xfrm>
            <a:off x="6770807" y="9244648"/>
            <a:ext cx="4746385" cy="398780"/>
          </a:xfrm>
          <a:prstGeom prst="rect">
            <a:avLst/>
          </a:prstGeom>
        </p:spPr>
        <p:txBody>
          <a:bodyPr lIns="0" tIns="0" rIns="0" bIns="0" rtlCol="0" anchor="t">
            <a:spAutoFit/>
          </a:bodyPr>
          <a:lstStyle/>
          <a:p>
            <a:pPr algn="l">
              <a:lnSpc>
                <a:spcPts val="3220"/>
              </a:lnSpc>
              <a:spcBef>
                <a:spcPct val="0"/>
              </a:spcBef>
            </a:pPr>
            <a:r>
              <a:rPr lang="en-US" sz="2300" dirty="0" err="1">
                <a:solidFill>
                  <a:srgbClr val="E5E1DA"/>
                </a:solidFill>
                <a:latin typeface="Lato"/>
                <a:ea typeface="Lato"/>
                <a:cs typeface="Lato"/>
                <a:sym typeface="Lato"/>
              </a:rPr>
              <a:t>saketkumarsingh@kgpian.iitkgp.ac.in</a:t>
            </a:r>
            <a:endParaRPr lang="en-US" sz="2300" dirty="0">
              <a:solidFill>
                <a:srgbClr val="E5E1DA"/>
              </a:solidFill>
              <a:latin typeface="Lato"/>
              <a:ea typeface="Lato"/>
              <a:cs typeface="Lato"/>
              <a:sym typeface="Lato"/>
            </a:endParaRPr>
          </a:p>
        </p:txBody>
      </p:sp>
      <p:sp>
        <p:nvSpPr>
          <p:cNvPr id="14" name="TextBox 14"/>
          <p:cNvSpPr txBox="1"/>
          <p:nvPr/>
        </p:nvSpPr>
        <p:spPr>
          <a:xfrm>
            <a:off x="13451260" y="9244648"/>
            <a:ext cx="4313086" cy="398780"/>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IIT Kharagpur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4ED7BC0-0795-6484-D3A6-1ABF55FEBE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4A91D9-7105-9D4D-15EE-AD2AF5E90EE8}"/>
              </a:ext>
            </a:extLst>
          </p:cNvPr>
          <p:cNvSpPr/>
          <p:nvPr/>
        </p:nvSpPr>
        <p:spPr>
          <a:xfrm rot="-2181579">
            <a:off x="14622652" y="162339"/>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IN"/>
          </a:p>
        </p:txBody>
      </p:sp>
      <p:sp>
        <p:nvSpPr>
          <p:cNvPr id="4" name="TextBox 4">
            <a:extLst>
              <a:ext uri="{FF2B5EF4-FFF2-40B4-BE49-F238E27FC236}">
                <a16:creationId xmlns:a16="http://schemas.microsoft.com/office/drawing/2014/main" id="{D348D93B-4125-CDFA-8C0A-57AADC7E0E0E}"/>
              </a:ext>
            </a:extLst>
          </p:cNvPr>
          <p:cNvSpPr txBox="1"/>
          <p:nvPr/>
        </p:nvSpPr>
        <p:spPr>
          <a:xfrm>
            <a:off x="1447800" y="1104900"/>
            <a:ext cx="9067800" cy="865622"/>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App Development</a:t>
            </a:r>
          </a:p>
        </p:txBody>
      </p:sp>
      <p:sp>
        <p:nvSpPr>
          <p:cNvPr id="3" name="TextBox 2">
            <a:extLst>
              <a:ext uri="{FF2B5EF4-FFF2-40B4-BE49-F238E27FC236}">
                <a16:creationId xmlns:a16="http://schemas.microsoft.com/office/drawing/2014/main" id="{73FB315D-DB96-A620-6A8B-710BD52D019E}"/>
              </a:ext>
            </a:extLst>
          </p:cNvPr>
          <p:cNvSpPr txBox="1"/>
          <p:nvPr/>
        </p:nvSpPr>
        <p:spPr>
          <a:xfrm>
            <a:off x="1447800" y="2741591"/>
            <a:ext cx="4724400" cy="954107"/>
          </a:xfrm>
          <a:prstGeom prst="rect">
            <a:avLst/>
          </a:prstGeom>
          <a:noFill/>
        </p:spPr>
        <p:txBody>
          <a:bodyPr wrap="square" rtlCol="0">
            <a:spAutoFit/>
          </a:bodyPr>
          <a:lstStyle/>
          <a:p>
            <a:r>
              <a:rPr lang="en-IN" sz="2800" dirty="0">
                <a:solidFill>
                  <a:schemeClr val="bg1"/>
                </a:solidFill>
              </a:rPr>
              <a:t>Some Clips from the App are shown below</a:t>
            </a:r>
          </a:p>
        </p:txBody>
      </p:sp>
      <p:pic>
        <p:nvPicPr>
          <p:cNvPr id="7" name="Picture 6" descr="A login screen with a blue box and black text&#10;&#10;Description automatically generated">
            <a:extLst>
              <a:ext uri="{FF2B5EF4-FFF2-40B4-BE49-F238E27FC236}">
                <a16:creationId xmlns:a16="http://schemas.microsoft.com/office/drawing/2014/main" id="{03515921-9590-3D14-7D53-D9008E990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295" y="4305300"/>
            <a:ext cx="4109209" cy="5117719"/>
          </a:xfrm>
          <a:prstGeom prst="rect">
            <a:avLst/>
          </a:prstGeom>
        </p:spPr>
      </p:pic>
      <p:pic>
        <p:nvPicPr>
          <p:cNvPr id="9" name="Picture 8" descr="A screen shot of a phone&#10;&#10;Description automatically generated">
            <a:extLst>
              <a:ext uri="{FF2B5EF4-FFF2-40B4-BE49-F238E27FC236}">
                <a16:creationId xmlns:a16="http://schemas.microsoft.com/office/drawing/2014/main" id="{BB4FE40D-065B-E2B9-DAEF-502AA6D4F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891" y="4305300"/>
            <a:ext cx="4368192" cy="5075121"/>
          </a:xfrm>
          <a:prstGeom prst="rect">
            <a:avLst/>
          </a:prstGeom>
        </p:spPr>
      </p:pic>
      <p:sp>
        <p:nvSpPr>
          <p:cNvPr id="10" name="TextBox 9">
            <a:extLst>
              <a:ext uri="{FF2B5EF4-FFF2-40B4-BE49-F238E27FC236}">
                <a16:creationId xmlns:a16="http://schemas.microsoft.com/office/drawing/2014/main" id="{A2418430-2DD3-4271-47CF-C9A07FABA626}"/>
              </a:ext>
            </a:extLst>
          </p:cNvPr>
          <p:cNvSpPr txBox="1"/>
          <p:nvPr/>
        </p:nvSpPr>
        <p:spPr>
          <a:xfrm>
            <a:off x="7315200" y="2741591"/>
            <a:ext cx="6934200" cy="954107"/>
          </a:xfrm>
          <a:prstGeom prst="rect">
            <a:avLst/>
          </a:prstGeom>
          <a:noFill/>
        </p:spPr>
        <p:txBody>
          <a:bodyPr wrap="square" rtlCol="0">
            <a:spAutoFit/>
          </a:bodyPr>
          <a:lstStyle/>
          <a:p>
            <a:r>
              <a:rPr lang="en-IN" sz="2800" dirty="0">
                <a:solidFill>
                  <a:schemeClr val="bg1"/>
                </a:solidFill>
              </a:rPr>
              <a:t>We have completed our Frontend Development  with the help of React</a:t>
            </a:r>
          </a:p>
        </p:txBody>
      </p:sp>
    </p:spTree>
    <p:extLst>
      <p:ext uri="{BB962C8B-B14F-4D97-AF65-F5344CB8AC3E}">
        <p14:creationId xmlns:p14="http://schemas.microsoft.com/office/powerpoint/2010/main" val="41852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D7EE502-0FCA-B532-8E33-255A7E6297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61F479-2CF7-9293-4F3E-3B1CDB895244}"/>
              </a:ext>
            </a:extLst>
          </p:cNvPr>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txBody>
          <a:bodyPr/>
          <a:lstStyle/>
          <a:p>
            <a:endParaRPr lang="en-IN"/>
          </a:p>
        </p:txBody>
      </p:sp>
      <p:sp>
        <p:nvSpPr>
          <p:cNvPr id="3" name="Freeform 3">
            <a:extLst>
              <a:ext uri="{FF2B5EF4-FFF2-40B4-BE49-F238E27FC236}">
                <a16:creationId xmlns:a16="http://schemas.microsoft.com/office/drawing/2014/main" id="{B1D7BD3D-C10C-8DEF-76D5-0D30E6EF788E}"/>
              </a:ext>
            </a:extLst>
          </p:cNvPr>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txBody>
          <a:bodyPr/>
          <a:lstStyle/>
          <a:p>
            <a:endParaRPr lang="en-IN"/>
          </a:p>
        </p:txBody>
      </p:sp>
      <p:sp>
        <p:nvSpPr>
          <p:cNvPr id="5" name="TextBox 5">
            <a:extLst>
              <a:ext uri="{FF2B5EF4-FFF2-40B4-BE49-F238E27FC236}">
                <a16:creationId xmlns:a16="http://schemas.microsoft.com/office/drawing/2014/main" id="{93F4EA80-F13F-943A-D3CD-06FAC9A59968}"/>
              </a:ext>
            </a:extLst>
          </p:cNvPr>
          <p:cNvSpPr txBox="1"/>
          <p:nvPr/>
        </p:nvSpPr>
        <p:spPr>
          <a:xfrm>
            <a:off x="3024387" y="766021"/>
            <a:ext cx="6018468" cy="1696618"/>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IOT and System Setup</a:t>
            </a:r>
          </a:p>
        </p:txBody>
      </p:sp>
      <p:sp>
        <p:nvSpPr>
          <p:cNvPr id="19" name="TextBox 18">
            <a:extLst>
              <a:ext uri="{FF2B5EF4-FFF2-40B4-BE49-F238E27FC236}">
                <a16:creationId xmlns:a16="http://schemas.microsoft.com/office/drawing/2014/main" id="{8FDD4452-921B-C349-9836-181BF7B95D38}"/>
              </a:ext>
            </a:extLst>
          </p:cNvPr>
          <p:cNvSpPr txBox="1"/>
          <p:nvPr/>
        </p:nvSpPr>
        <p:spPr>
          <a:xfrm>
            <a:off x="9144000" y="3616994"/>
            <a:ext cx="8862934" cy="5262979"/>
          </a:xfrm>
          <a:prstGeom prst="rect">
            <a:avLst/>
          </a:prstGeom>
          <a:noFill/>
        </p:spPr>
        <p:txBody>
          <a:bodyPr wrap="square">
            <a:spAutoFit/>
          </a:bodyPr>
          <a:lstStyle/>
          <a:p>
            <a:r>
              <a:rPr lang="en-US" sz="2400" b="1" dirty="0">
                <a:solidFill>
                  <a:schemeClr val="bg1"/>
                </a:solidFill>
              </a:rPr>
              <a:t>Arduino Microcontroller</a:t>
            </a:r>
            <a:r>
              <a:rPr lang="en-US" sz="2400" dirty="0">
                <a:solidFill>
                  <a:schemeClr val="bg1"/>
                </a:solidFill>
              </a:rPr>
              <a:t>: The Arduino serves as the central controller for the IoT setup. It  will manage the data flow between the camera and other components, handling image capture and transmission for facial recognition. </a:t>
            </a:r>
          </a:p>
          <a:p>
            <a:endParaRPr lang="en-US" sz="2400" dirty="0">
              <a:solidFill>
                <a:schemeClr val="bg1"/>
              </a:solidFill>
            </a:endParaRPr>
          </a:p>
          <a:p>
            <a:endParaRPr lang="en-US" sz="2400" dirty="0">
              <a:solidFill>
                <a:schemeClr val="bg1"/>
              </a:solidFill>
            </a:endParaRPr>
          </a:p>
          <a:p>
            <a:r>
              <a:rPr lang="en-US" sz="2400" b="1" dirty="0">
                <a:solidFill>
                  <a:schemeClr val="bg1"/>
                </a:solidFill>
              </a:rPr>
              <a:t>Camera Module</a:t>
            </a:r>
            <a:r>
              <a:rPr lang="en-US" sz="2400" dirty="0">
                <a:solidFill>
                  <a:schemeClr val="bg1"/>
                </a:solidFill>
              </a:rPr>
              <a:t>: A camera module (e.g., connected to Arduino or Raspberry Pi) will be used to capture images of students as they enter the classroom. The images are then sent to the computer vision model for processing.</a:t>
            </a:r>
          </a:p>
          <a:p>
            <a:endParaRPr lang="en-US" sz="2400" dirty="0">
              <a:solidFill>
                <a:schemeClr val="bg1"/>
              </a:solidFill>
            </a:endParaRPr>
          </a:p>
          <a:p>
            <a:endParaRPr lang="en-US" sz="2400" dirty="0">
              <a:solidFill>
                <a:schemeClr val="bg1"/>
              </a:solidFill>
            </a:endParaRPr>
          </a:p>
          <a:p>
            <a:r>
              <a:rPr lang="en-US" sz="2400" dirty="0">
                <a:solidFill>
                  <a:schemeClr val="bg1"/>
                </a:solidFill>
              </a:rPr>
              <a:t>The </a:t>
            </a:r>
            <a:r>
              <a:rPr lang="en-US" sz="2400" b="1" dirty="0">
                <a:solidFill>
                  <a:schemeClr val="bg1"/>
                </a:solidFill>
              </a:rPr>
              <a:t>Bluetooth Module</a:t>
            </a:r>
            <a:r>
              <a:rPr lang="en-US" sz="2400" dirty="0">
                <a:solidFill>
                  <a:schemeClr val="bg1"/>
                </a:solidFill>
              </a:rPr>
              <a:t> (e.g., HC-05) enables wireless communication between the IoT setup and the main server or cloud platform.</a:t>
            </a:r>
            <a:endParaRPr lang="en-IN" sz="2400" dirty="0">
              <a:solidFill>
                <a:schemeClr val="bg1"/>
              </a:solidFill>
            </a:endParaRPr>
          </a:p>
        </p:txBody>
      </p:sp>
      <p:pic>
        <p:nvPicPr>
          <p:cNvPr id="21" name="Picture 20">
            <a:extLst>
              <a:ext uri="{FF2B5EF4-FFF2-40B4-BE49-F238E27FC236}">
                <a16:creationId xmlns:a16="http://schemas.microsoft.com/office/drawing/2014/main" id="{1BC15F7E-F35D-5386-99BF-F92D53947BD3}"/>
              </a:ext>
            </a:extLst>
          </p:cNvPr>
          <p:cNvPicPr>
            <a:picLocks noChangeAspect="1"/>
          </p:cNvPicPr>
          <p:nvPr/>
        </p:nvPicPr>
        <p:blipFill>
          <a:blip r:embed="rId3"/>
          <a:stretch>
            <a:fillRect/>
          </a:stretch>
        </p:blipFill>
        <p:spPr>
          <a:xfrm>
            <a:off x="7019569" y="5750726"/>
            <a:ext cx="1661304" cy="1615580"/>
          </a:xfrm>
          <a:prstGeom prst="rect">
            <a:avLst/>
          </a:prstGeom>
        </p:spPr>
      </p:pic>
      <p:pic>
        <p:nvPicPr>
          <p:cNvPr id="23" name="Picture 22">
            <a:extLst>
              <a:ext uri="{FF2B5EF4-FFF2-40B4-BE49-F238E27FC236}">
                <a16:creationId xmlns:a16="http://schemas.microsoft.com/office/drawing/2014/main" id="{9842B153-5C71-8018-ECA4-84D40A954D65}"/>
              </a:ext>
            </a:extLst>
          </p:cNvPr>
          <p:cNvPicPr>
            <a:picLocks noChangeAspect="1"/>
          </p:cNvPicPr>
          <p:nvPr/>
        </p:nvPicPr>
        <p:blipFill>
          <a:blip r:embed="rId4"/>
          <a:stretch>
            <a:fillRect/>
          </a:stretch>
        </p:blipFill>
        <p:spPr>
          <a:xfrm>
            <a:off x="6717070" y="7706040"/>
            <a:ext cx="2266302" cy="2298911"/>
          </a:xfrm>
          <a:prstGeom prst="rect">
            <a:avLst/>
          </a:prstGeom>
        </p:spPr>
      </p:pic>
      <p:pic>
        <p:nvPicPr>
          <p:cNvPr id="27" name="Picture 26">
            <a:extLst>
              <a:ext uri="{FF2B5EF4-FFF2-40B4-BE49-F238E27FC236}">
                <a16:creationId xmlns:a16="http://schemas.microsoft.com/office/drawing/2014/main" id="{9011A298-D0AD-AE89-AA8D-C3F5FFA7F0FC}"/>
              </a:ext>
            </a:extLst>
          </p:cNvPr>
          <p:cNvPicPr>
            <a:picLocks noChangeAspect="1"/>
          </p:cNvPicPr>
          <p:nvPr/>
        </p:nvPicPr>
        <p:blipFill>
          <a:blip r:embed="rId5"/>
          <a:stretch>
            <a:fillRect/>
          </a:stretch>
        </p:blipFill>
        <p:spPr>
          <a:xfrm>
            <a:off x="6657588" y="3033346"/>
            <a:ext cx="2385267" cy="2377646"/>
          </a:xfrm>
          <a:prstGeom prst="rect">
            <a:avLst/>
          </a:prstGeom>
        </p:spPr>
      </p:pic>
    </p:spTree>
    <p:extLst>
      <p:ext uri="{BB962C8B-B14F-4D97-AF65-F5344CB8AC3E}">
        <p14:creationId xmlns:p14="http://schemas.microsoft.com/office/powerpoint/2010/main" val="382070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4622652" y="162339"/>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IN"/>
          </a:p>
        </p:txBody>
      </p:sp>
      <p:sp>
        <p:nvSpPr>
          <p:cNvPr id="4" name="TextBox 4"/>
          <p:cNvSpPr txBox="1"/>
          <p:nvPr/>
        </p:nvSpPr>
        <p:spPr>
          <a:xfrm>
            <a:off x="1447800" y="1104900"/>
            <a:ext cx="6210300" cy="865622"/>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OUR TEAM</a:t>
            </a:r>
          </a:p>
        </p:txBody>
      </p:sp>
      <p:sp>
        <p:nvSpPr>
          <p:cNvPr id="6" name="TextBox 5">
            <a:extLst>
              <a:ext uri="{FF2B5EF4-FFF2-40B4-BE49-F238E27FC236}">
                <a16:creationId xmlns:a16="http://schemas.microsoft.com/office/drawing/2014/main" id="{EE4DE345-38BB-5CE2-95DB-BD9203A43E57}"/>
              </a:ext>
            </a:extLst>
          </p:cNvPr>
          <p:cNvSpPr txBox="1"/>
          <p:nvPr/>
        </p:nvSpPr>
        <p:spPr>
          <a:xfrm>
            <a:off x="2362200" y="2857500"/>
            <a:ext cx="868680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Ishan Kanodia</a:t>
            </a:r>
            <a:br>
              <a:rPr lang="en-US" sz="2800" dirty="0">
                <a:solidFill>
                  <a:schemeClr val="bg1"/>
                </a:solidFill>
              </a:rPr>
            </a:b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Saket Kumar Singh</a:t>
            </a:r>
            <a:br>
              <a:rPr lang="en-US" sz="2800" dirty="0">
                <a:solidFill>
                  <a:schemeClr val="bg1"/>
                </a:solidFill>
              </a:rPr>
            </a:b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Dev </a:t>
            </a:r>
            <a:r>
              <a:rPr lang="en-US" sz="2800" dirty="0" err="1">
                <a:solidFill>
                  <a:schemeClr val="bg1"/>
                </a:solidFill>
              </a:rPr>
              <a:t>Bawari</a:t>
            </a:r>
            <a:br>
              <a:rPr lang="en-US" sz="2800" dirty="0">
                <a:solidFill>
                  <a:schemeClr val="bg1"/>
                </a:solidFill>
              </a:rPr>
            </a:br>
            <a:endParaRPr lang="en-US" sz="2800" dirty="0">
              <a:solidFill>
                <a:schemeClr val="bg1"/>
              </a:solidFill>
            </a:endParaRPr>
          </a:p>
          <a:p>
            <a:pPr marL="285750" indent="-285750">
              <a:buFont typeface="Arial" panose="020B0604020202020204" pitchFamily="34" charset="0"/>
              <a:buChar char="•"/>
            </a:pPr>
            <a:r>
              <a:rPr lang="en-US" sz="2800" dirty="0" err="1">
                <a:solidFill>
                  <a:schemeClr val="bg1"/>
                </a:solidFill>
              </a:rPr>
              <a:t>Nishul</a:t>
            </a:r>
            <a:r>
              <a:rPr lang="en-US" sz="2800" dirty="0">
                <a:solidFill>
                  <a:schemeClr val="bg1"/>
                </a:solidFill>
              </a:rPr>
              <a:t> Kumar Kadam</a:t>
            </a:r>
            <a:br>
              <a:rPr lang="en-US" sz="2800" dirty="0">
                <a:solidFill>
                  <a:schemeClr val="bg1"/>
                </a:solidFill>
              </a:rPr>
            </a:b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Dhruv Anil Rai</a:t>
            </a:r>
            <a:br>
              <a:rPr lang="en-US" sz="2800" dirty="0">
                <a:solidFill>
                  <a:schemeClr val="bg1"/>
                </a:solidFill>
              </a:rPr>
            </a:b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Vishal </a:t>
            </a:r>
            <a:r>
              <a:rPr lang="en-US" sz="2800" dirty="0" err="1">
                <a:solidFill>
                  <a:schemeClr val="bg1"/>
                </a:solidFill>
              </a:rPr>
              <a:t>Kochar</a:t>
            </a:r>
            <a:endParaRPr lang="en-US" sz="28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n-IN"/>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txBody>
          <a:bodyPr/>
          <a:lstStyle/>
          <a:p>
            <a:endParaRPr lang="en-IN"/>
          </a:p>
        </p:txBody>
      </p:sp>
      <p:sp>
        <p:nvSpPr>
          <p:cNvPr id="6" name="Freeform 6"/>
          <p:cNvSpPr/>
          <p:nvPr/>
        </p:nvSpPr>
        <p:spPr>
          <a:xfrm>
            <a:off x="12449024" y="924562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6293289" y="9253365"/>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TextBox 10"/>
          <p:cNvSpPr txBox="1"/>
          <p:nvPr/>
        </p:nvSpPr>
        <p:spPr>
          <a:xfrm>
            <a:off x="928665" y="3213525"/>
            <a:ext cx="11411477"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
        <p:nvSpPr>
          <p:cNvPr id="11" name="TextBox 11"/>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Attenue</a:t>
            </a:r>
          </a:p>
        </p:txBody>
      </p:sp>
      <p:sp>
        <p:nvSpPr>
          <p:cNvPr id="12" name="TextBox 12"/>
          <p:cNvSpPr txBox="1"/>
          <p:nvPr/>
        </p:nvSpPr>
        <p:spPr>
          <a:xfrm>
            <a:off x="1529480" y="9244648"/>
            <a:ext cx="4033119" cy="370551"/>
          </a:xfrm>
          <a:prstGeom prst="rect">
            <a:avLst/>
          </a:prstGeom>
        </p:spPr>
        <p:txBody>
          <a:bodyPr wrap="square"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vishalkochar1718@gmail.com</a:t>
            </a:r>
          </a:p>
        </p:txBody>
      </p:sp>
      <p:sp>
        <p:nvSpPr>
          <p:cNvPr id="13" name="TextBox 13"/>
          <p:cNvSpPr txBox="1"/>
          <p:nvPr/>
        </p:nvSpPr>
        <p:spPr>
          <a:xfrm>
            <a:off x="6893364" y="9239713"/>
            <a:ext cx="4905106" cy="398780"/>
          </a:xfrm>
          <a:prstGeom prst="rect">
            <a:avLst/>
          </a:prstGeom>
        </p:spPr>
        <p:txBody>
          <a:bodyPr lIns="0" tIns="0" rIns="0" bIns="0" rtlCol="0" anchor="t">
            <a:spAutoFit/>
          </a:bodyPr>
          <a:lstStyle/>
          <a:p>
            <a:pPr algn="l">
              <a:lnSpc>
                <a:spcPts val="3220"/>
              </a:lnSpc>
              <a:spcBef>
                <a:spcPct val="0"/>
              </a:spcBef>
            </a:pPr>
            <a:r>
              <a:rPr lang="en-US" sz="2300" dirty="0" err="1">
                <a:solidFill>
                  <a:srgbClr val="E5E1DA"/>
                </a:solidFill>
                <a:latin typeface="Lato"/>
                <a:ea typeface="Lato"/>
                <a:cs typeface="Lato"/>
                <a:sym typeface="Lato"/>
              </a:rPr>
              <a:t>saketkumarsingh@kgpian.iitkgp.ac.in</a:t>
            </a:r>
            <a:endParaRPr lang="en-US" sz="2300" dirty="0">
              <a:solidFill>
                <a:srgbClr val="E5E1DA"/>
              </a:solidFill>
              <a:latin typeface="Lato"/>
              <a:ea typeface="Lato"/>
              <a:cs typeface="Lato"/>
              <a:sym typeface="Lato"/>
            </a:endParaRPr>
          </a:p>
        </p:txBody>
      </p:sp>
      <p:sp>
        <p:nvSpPr>
          <p:cNvPr id="14" name="TextBox 14"/>
          <p:cNvSpPr txBox="1"/>
          <p:nvPr/>
        </p:nvSpPr>
        <p:spPr>
          <a:xfrm>
            <a:off x="13042344" y="9289714"/>
            <a:ext cx="4316991" cy="398780"/>
          </a:xfrm>
          <a:prstGeom prst="rect">
            <a:avLst/>
          </a:prstGeom>
        </p:spPr>
        <p:txBody>
          <a:bodyPr lIns="0" tIns="0" rIns="0" bIns="0" rtlCol="0" anchor="t">
            <a:spAutoFit/>
          </a:bodyPr>
          <a:lstStyle/>
          <a:p>
            <a:pPr algn="l">
              <a:lnSpc>
                <a:spcPts val="3220"/>
              </a:lnSpc>
              <a:spcBef>
                <a:spcPct val="0"/>
              </a:spcBef>
            </a:pPr>
            <a:r>
              <a:rPr lang="en-US" sz="2300" dirty="0">
                <a:solidFill>
                  <a:srgbClr val="E5E1DA"/>
                </a:solidFill>
                <a:latin typeface="Lato"/>
                <a:ea typeface="Lato"/>
                <a:cs typeface="Lato"/>
                <a:sym typeface="Lato"/>
              </a:rPr>
              <a:t>IIT Kharagpur</a:t>
            </a:r>
          </a:p>
        </p:txBody>
      </p:sp>
      <p:sp>
        <p:nvSpPr>
          <p:cNvPr id="15" name="TextBox 15"/>
          <p:cNvSpPr txBox="1"/>
          <p:nvPr/>
        </p:nvSpPr>
        <p:spPr>
          <a:xfrm>
            <a:off x="928665" y="5417085"/>
            <a:ext cx="11411477" cy="831853"/>
          </a:xfrm>
          <a:prstGeom prst="rect">
            <a:avLst/>
          </a:prstGeom>
        </p:spPr>
        <p:txBody>
          <a:bodyPr lIns="0" tIns="0" rIns="0" bIns="0" rtlCol="0" anchor="t">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n-IN"/>
          </a:p>
        </p:txBody>
      </p:sp>
      <p:sp>
        <p:nvSpPr>
          <p:cNvPr id="3" name="Freeform 3"/>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txBody>
          <a:bodyPr/>
          <a:lstStyle/>
          <a:p>
            <a:endParaRPr lang="en-IN"/>
          </a:p>
        </p:txBody>
      </p:sp>
      <p:sp>
        <p:nvSpPr>
          <p:cNvPr id="4" name="Freeform 4"/>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914400" y="1122192"/>
            <a:ext cx="7273915" cy="1009828"/>
          </a:xfrm>
          <a:prstGeom prst="rect">
            <a:avLst/>
          </a:prstGeom>
        </p:spPr>
        <p:txBody>
          <a:bodyPr lIns="0" tIns="0" rIns="0" bIns="0" rtlCol="0" anchor="t">
            <a:spAutoFit/>
          </a:bodyPr>
          <a:lstStyle/>
          <a:p>
            <a:pPr algn="l">
              <a:lnSpc>
                <a:spcPts val="7699"/>
              </a:lnSpc>
            </a:pPr>
            <a:r>
              <a:rPr lang="en-US" sz="6999" b="1" dirty="0">
                <a:solidFill>
                  <a:srgbClr val="FBF9F1"/>
                </a:solidFill>
                <a:latin typeface="Poppins Bold"/>
                <a:ea typeface="Poppins Bold"/>
                <a:cs typeface="Poppins Bold"/>
                <a:sym typeface="Poppins Bold"/>
              </a:rPr>
              <a:t>AGENDA</a:t>
            </a:r>
          </a:p>
        </p:txBody>
      </p:sp>
      <p:sp>
        <p:nvSpPr>
          <p:cNvPr id="6" name="TextBox 6"/>
          <p:cNvSpPr txBox="1"/>
          <p:nvPr/>
        </p:nvSpPr>
        <p:spPr>
          <a:xfrm>
            <a:off x="1543871" y="2735494"/>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Introduction</a:t>
            </a:r>
          </a:p>
        </p:txBody>
      </p:sp>
      <p:sp>
        <p:nvSpPr>
          <p:cNvPr id="7" name="TextBox 7"/>
          <p:cNvSpPr txBox="1"/>
          <p:nvPr/>
        </p:nvSpPr>
        <p:spPr>
          <a:xfrm>
            <a:off x="845345" y="2735494"/>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a:t>
            </a:r>
          </a:p>
        </p:txBody>
      </p:sp>
      <p:sp>
        <p:nvSpPr>
          <p:cNvPr id="8" name="TextBox 8"/>
          <p:cNvSpPr txBox="1"/>
          <p:nvPr/>
        </p:nvSpPr>
        <p:spPr>
          <a:xfrm>
            <a:off x="1543871" y="3874269"/>
            <a:ext cx="5441644" cy="422275"/>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Problem Statement</a:t>
            </a:r>
          </a:p>
        </p:txBody>
      </p:sp>
      <p:sp>
        <p:nvSpPr>
          <p:cNvPr id="9" name="TextBox 9"/>
          <p:cNvSpPr txBox="1"/>
          <p:nvPr/>
        </p:nvSpPr>
        <p:spPr>
          <a:xfrm>
            <a:off x="845345" y="3874269"/>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2</a:t>
            </a:r>
          </a:p>
        </p:txBody>
      </p:sp>
      <p:sp>
        <p:nvSpPr>
          <p:cNvPr id="10" name="TextBox 10"/>
          <p:cNvSpPr txBox="1"/>
          <p:nvPr/>
        </p:nvSpPr>
        <p:spPr>
          <a:xfrm>
            <a:off x="1543871" y="5010919"/>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Our Innovative Solutions</a:t>
            </a:r>
          </a:p>
        </p:txBody>
      </p:sp>
      <p:sp>
        <p:nvSpPr>
          <p:cNvPr id="11" name="TextBox 11"/>
          <p:cNvSpPr txBox="1"/>
          <p:nvPr/>
        </p:nvSpPr>
        <p:spPr>
          <a:xfrm>
            <a:off x="845345" y="5010919"/>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3</a:t>
            </a:r>
          </a:p>
        </p:txBody>
      </p:sp>
      <p:sp>
        <p:nvSpPr>
          <p:cNvPr id="12" name="TextBox 12"/>
          <p:cNvSpPr txBox="1"/>
          <p:nvPr/>
        </p:nvSpPr>
        <p:spPr>
          <a:xfrm>
            <a:off x="1543871" y="6147569"/>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Size of Market</a:t>
            </a:r>
          </a:p>
        </p:txBody>
      </p:sp>
      <p:sp>
        <p:nvSpPr>
          <p:cNvPr id="13" name="TextBox 13"/>
          <p:cNvSpPr txBox="1"/>
          <p:nvPr/>
        </p:nvSpPr>
        <p:spPr>
          <a:xfrm>
            <a:off x="845345" y="6147569"/>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4</a:t>
            </a:r>
          </a:p>
        </p:txBody>
      </p:sp>
      <p:sp>
        <p:nvSpPr>
          <p:cNvPr id="14" name="TextBox 14"/>
          <p:cNvSpPr txBox="1"/>
          <p:nvPr/>
        </p:nvSpPr>
        <p:spPr>
          <a:xfrm>
            <a:off x="845345" y="728422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5</a:t>
            </a:r>
          </a:p>
        </p:txBody>
      </p:sp>
      <p:sp>
        <p:nvSpPr>
          <p:cNvPr id="15" name="TextBox 15"/>
          <p:cNvSpPr txBox="1"/>
          <p:nvPr/>
        </p:nvSpPr>
        <p:spPr>
          <a:xfrm>
            <a:off x="1543871" y="7284220"/>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Direct &amp; Indirect Competitor</a:t>
            </a:r>
          </a:p>
        </p:txBody>
      </p:sp>
      <p:sp>
        <p:nvSpPr>
          <p:cNvPr id="16" name="TextBox 16"/>
          <p:cNvSpPr txBox="1"/>
          <p:nvPr/>
        </p:nvSpPr>
        <p:spPr>
          <a:xfrm>
            <a:off x="7003236" y="2736557"/>
            <a:ext cx="444559" cy="422275"/>
          </a:xfrm>
          <a:prstGeom prst="rect">
            <a:avLst/>
          </a:prstGeom>
        </p:spPr>
        <p:txBody>
          <a:bodyPr lIns="0" tIns="0" rIns="0" bIns="0" rtlCol="0" anchor="t">
            <a:spAutoFit/>
          </a:bodyPr>
          <a:lstStyle/>
          <a:p>
            <a:pPr algn="r">
              <a:lnSpc>
                <a:spcPts val="3499"/>
              </a:lnSpc>
              <a:spcBef>
                <a:spcPct val="0"/>
              </a:spcBef>
            </a:pPr>
            <a:r>
              <a:rPr lang="en-US" sz="2499" b="1" dirty="0">
                <a:solidFill>
                  <a:srgbClr val="FFD944"/>
                </a:solidFill>
                <a:latin typeface="Lato Bold"/>
                <a:ea typeface="Lato Bold"/>
                <a:cs typeface="Lato Bold"/>
                <a:sym typeface="Lato Bold"/>
              </a:rPr>
              <a:t>6</a:t>
            </a:r>
          </a:p>
        </p:txBody>
      </p:sp>
      <p:sp>
        <p:nvSpPr>
          <p:cNvPr id="17" name="TextBox 17"/>
          <p:cNvSpPr txBox="1"/>
          <p:nvPr/>
        </p:nvSpPr>
        <p:spPr>
          <a:xfrm>
            <a:off x="7704970" y="2741857"/>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Revenue Analysis</a:t>
            </a:r>
          </a:p>
        </p:txBody>
      </p:sp>
      <p:sp>
        <p:nvSpPr>
          <p:cNvPr id="18" name="TextBox 18"/>
          <p:cNvSpPr txBox="1"/>
          <p:nvPr/>
        </p:nvSpPr>
        <p:spPr>
          <a:xfrm>
            <a:off x="7003236" y="3875332"/>
            <a:ext cx="444559" cy="422275"/>
          </a:xfrm>
          <a:prstGeom prst="rect">
            <a:avLst/>
          </a:prstGeom>
        </p:spPr>
        <p:txBody>
          <a:bodyPr lIns="0" tIns="0" rIns="0" bIns="0" rtlCol="0" anchor="t">
            <a:spAutoFit/>
          </a:bodyPr>
          <a:lstStyle/>
          <a:p>
            <a:pPr algn="r">
              <a:lnSpc>
                <a:spcPts val="3499"/>
              </a:lnSpc>
              <a:spcBef>
                <a:spcPct val="0"/>
              </a:spcBef>
            </a:pPr>
            <a:r>
              <a:rPr lang="en-US" sz="2499" b="1" dirty="0">
                <a:solidFill>
                  <a:srgbClr val="FFD944"/>
                </a:solidFill>
                <a:latin typeface="Lato Bold"/>
                <a:ea typeface="Lato Bold"/>
                <a:cs typeface="Lato Bold"/>
                <a:sym typeface="Lato Bold"/>
              </a:rPr>
              <a:t>7</a:t>
            </a:r>
          </a:p>
        </p:txBody>
      </p:sp>
      <p:sp>
        <p:nvSpPr>
          <p:cNvPr id="19" name="TextBox 19"/>
          <p:cNvSpPr txBox="1"/>
          <p:nvPr/>
        </p:nvSpPr>
        <p:spPr>
          <a:xfrm>
            <a:off x="7701762" y="3875332"/>
            <a:ext cx="5441644" cy="422275"/>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Use of funds</a:t>
            </a:r>
          </a:p>
        </p:txBody>
      </p:sp>
      <p:sp>
        <p:nvSpPr>
          <p:cNvPr id="22" name="TextBox 21">
            <a:extLst>
              <a:ext uri="{FF2B5EF4-FFF2-40B4-BE49-F238E27FC236}">
                <a16:creationId xmlns:a16="http://schemas.microsoft.com/office/drawing/2014/main" id="{03FCB804-27EA-3AB6-8E27-E878657B43B0}"/>
              </a:ext>
            </a:extLst>
          </p:cNvPr>
          <p:cNvSpPr txBox="1"/>
          <p:nvPr/>
        </p:nvSpPr>
        <p:spPr>
          <a:xfrm>
            <a:off x="7162799" y="4977735"/>
            <a:ext cx="444559" cy="461665"/>
          </a:xfrm>
          <a:prstGeom prst="rect">
            <a:avLst/>
          </a:prstGeom>
          <a:noFill/>
        </p:spPr>
        <p:txBody>
          <a:bodyPr wrap="square" rtlCol="0">
            <a:spAutoFit/>
          </a:bodyPr>
          <a:lstStyle/>
          <a:p>
            <a:r>
              <a:rPr lang="en-US" sz="2400" b="1" dirty="0">
                <a:solidFill>
                  <a:srgbClr val="FFD944"/>
                </a:solidFill>
                <a:latin typeface="Lato Bold"/>
                <a:ea typeface="Lato Bold"/>
                <a:cs typeface="Lato Bold"/>
                <a:sym typeface="Lato Bold"/>
              </a:rPr>
              <a:t>8</a:t>
            </a:r>
          </a:p>
        </p:txBody>
      </p:sp>
      <p:sp>
        <p:nvSpPr>
          <p:cNvPr id="23" name="TextBox 19">
            <a:extLst>
              <a:ext uri="{FF2B5EF4-FFF2-40B4-BE49-F238E27FC236}">
                <a16:creationId xmlns:a16="http://schemas.microsoft.com/office/drawing/2014/main" id="{2C499CEE-6BE7-28AE-BA11-6B990F5E90B5}"/>
              </a:ext>
            </a:extLst>
          </p:cNvPr>
          <p:cNvSpPr txBox="1"/>
          <p:nvPr/>
        </p:nvSpPr>
        <p:spPr>
          <a:xfrm>
            <a:off x="7706955" y="5016115"/>
            <a:ext cx="5441644" cy="404919"/>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App Development</a:t>
            </a:r>
          </a:p>
        </p:txBody>
      </p:sp>
      <p:sp>
        <p:nvSpPr>
          <p:cNvPr id="24" name="TextBox 23">
            <a:extLst>
              <a:ext uri="{FF2B5EF4-FFF2-40B4-BE49-F238E27FC236}">
                <a16:creationId xmlns:a16="http://schemas.microsoft.com/office/drawing/2014/main" id="{41920EED-26A3-64FA-CE14-53D22E725D25}"/>
              </a:ext>
            </a:extLst>
          </p:cNvPr>
          <p:cNvSpPr txBox="1"/>
          <p:nvPr/>
        </p:nvSpPr>
        <p:spPr>
          <a:xfrm>
            <a:off x="7162798" y="6116510"/>
            <a:ext cx="444559" cy="461665"/>
          </a:xfrm>
          <a:prstGeom prst="rect">
            <a:avLst/>
          </a:prstGeom>
          <a:noFill/>
        </p:spPr>
        <p:txBody>
          <a:bodyPr wrap="square" rtlCol="0">
            <a:spAutoFit/>
          </a:bodyPr>
          <a:lstStyle/>
          <a:p>
            <a:r>
              <a:rPr lang="en-US" sz="2400" b="1" dirty="0">
                <a:solidFill>
                  <a:srgbClr val="FFD944"/>
                </a:solidFill>
                <a:latin typeface="Lato Bold"/>
                <a:ea typeface="Lato Bold"/>
                <a:cs typeface="Lato Bold"/>
                <a:sym typeface="Lato Bold"/>
              </a:rPr>
              <a:t>9</a:t>
            </a:r>
          </a:p>
        </p:txBody>
      </p:sp>
      <p:sp>
        <p:nvSpPr>
          <p:cNvPr id="25" name="TextBox 19">
            <a:extLst>
              <a:ext uri="{FF2B5EF4-FFF2-40B4-BE49-F238E27FC236}">
                <a16:creationId xmlns:a16="http://schemas.microsoft.com/office/drawing/2014/main" id="{E3930AA1-A0EB-C06F-D1FE-5EDA68A1B305}"/>
              </a:ext>
            </a:extLst>
          </p:cNvPr>
          <p:cNvSpPr txBox="1"/>
          <p:nvPr/>
        </p:nvSpPr>
        <p:spPr>
          <a:xfrm>
            <a:off x="7701762" y="6049089"/>
            <a:ext cx="5441644" cy="404919"/>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Website Development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t="-9244" r="-8446"/>
              </a:stretch>
            </a:blipFill>
            <a:ln cap="sq">
              <a:noFill/>
              <a:prstDash val="solid"/>
              <a:miter/>
            </a:ln>
          </p:spPr>
          <p:txBody>
            <a:bodyPr/>
            <a:lstStyle/>
            <a:p>
              <a:endParaRPr lang="en-IN"/>
            </a:p>
          </p:txBody>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txBody>
            <a:bodyPr/>
            <a:lstStyle/>
            <a:p>
              <a:endParaRPr lang="en-IN"/>
            </a:p>
          </p:txBody>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txBody>
          <a:bodyPr/>
          <a:lstStyle/>
          <a:p>
            <a:endParaRPr lang="en-IN"/>
          </a:p>
        </p:txBody>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TextBox 9"/>
          <p:cNvSpPr txBox="1"/>
          <p:nvPr/>
        </p:nvSpPr>
        <p:spPr>
          <a:xfrm>
            <a:off x="2339023" y="3406696"/>
            <a:ext cx="10130540" cy="3115945"/>
          </a:xfrm>
          <a:prstGeom prst="rect">
            <a:avLst/>
          </a:prstGeom>
        </p:spPr>
        <p:txBody>
          <a:bodyPr lIns="0" tIns="0" rIns="0" bIns="0" rtlCol="0" anchor="t">
            <a:spAutoFit/>
          </a:bodyPr>
          <a:lstStyle/>
          <a:p>
            <a:pPr algn="l">
              <a:lnSpc>
                <a:spcPts val="3080"/>
              </a:lnSpc>
              <a:spcBef>
                <a:spcPct val="0"/>
              </a:spcBef>
            </a:pPr>
            <a:r>
              <a:rPr lang="en-US" sz="2200">
                <a:solidFill>
                  <a:srgbClr val="E5E1DA"/>
                </a:solidFill>
                <a:latin typeface="Lato"/>
                <a:ea typeface="Lato"/>
                <a:cs typeface="Lato"/>
                <a:sym typeface="Lato"/>
              </a:rPr>
              <a:t>In an era where automation is revolutionizing various aspects of daily life, traditional methods of attendance tracking are becoming outdated. Attenue, our innovative attendance management system, addresses this by leveraging cutting-edge computer vision technology. Designed to streamline the process of taking attendance in educational institutions, this system uses facial recognition to identify students in real-time, eliminating the need for manual record-keeping. By combining machine learning algorithms and a reliable database, Attenue ensures a high level of accuracy and efficiency.</a:t>
            </a:r>
          </a:p>
        </p:txBody>
      </p:sp>
      <p:sp>
        <p:nvSpPr>
          <p:cNvPr id="10" name="TextBox 10"/>
          <p:cNvSpPr txBox="1"/>
          <p:nvPr/>
        </p:nvSpPr>
        <p:spPr>
          <a:xfrm>
            <a:off x="2339023" y="2285225"/>
            <a:ext cx="8043479"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INTRODUCTION</a:t>
            </a:r>
          </a:p>
        </p:txBody>
      </p:sp>
      <p:sp>
        <p:nvSpPr>
          <p:cNvPr id="11" name="TextBox 11"/>
          <p:cNvSpPr txBox="1"/>
          <p:nvPr/>
        </p:nvSpPr>
        <p:spPr>
          <a:xfrm>
            <a:off x="2835205" y="6968172"/>
            <a:ext cx="10614747" cy="2334895"/>
          </a:xfrm>
          <a:prstGeom prst="rect">
            <a:avLst/>
          </a:prstGeom>
        </p:spPr>
        <p:txBody>
          <a:bodyPr lIns="0" tIns="0" rIns="0" bIns="0" rtlCol="0" anchor="t">
            <a:spAutoFit/>
          </a:bodyPr>
          <a:lstStyle/>
          <a:p>
            <a:pPr algn="l">
              <a:lnSpc>
                <a:spcPts val="3080"/>
              </a:lnSpc>
              <a:spcBef>
                <a:spcPct val="0"/>
              </a:spcBef>
            </a:pPr>
            <a:r>
              <a:rPr lang="en-US" sz="2200">
                <a:solidFill>
                  <a:srgbClr val="E5E1DA"/>
                </a:solidFill>
                <a:latin typeface="Lato"/>
                <a:ea typeface="Lato"/>
                <a:cs typeface="Lato"/>
                <a:sym typeface="Lato"/>
              </a:rPr>
              <a:t>The system's scalability and adaptability make it an ideal solution for schools, colleges, and universities, saving time and minimizing errors. This project not only focuses on the technical side but also ensures smooth integration with existing systems, data privacy, and user-friendly interfaces. As we progress, our aim is to provide a robust, secure, and easy-to-use platform that improves classroom management and optimizes administrative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n-IN"/>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IN"/>
          </a:p>
        </p:txBody>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IN"/>
          </a:p>
        </p:txBody>
      </p:sp>
      <p:sp>
        <p:nvSpPr>
          <p:cNvPr id="7" name="Freeform 7"/>
          <p:cNvSpPr/>
          <p:nvPr/>
        </p:nvSpPr>
        <p:spPr>
          <a:xfrm>
            <a:off x="8574588" y="75055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n-IN"/>
          </a:p>
        </p:txBody>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txBody>
          <a:bodyPr/>
          <a:lstStyle/>
          <a:p>
            <a:endParaRPr lang="en-IN"/>
          </a:p>
        </p:txBody>
      </p:sp>
      <p:sp>
        <p:nvSpPr>
          <p:cNvPr id="10" name="TextBox 10"/>
          <p:cNvSpPr txBox="1"/>
          <p:nvPr/>
        </p:nvSpPr>
        <p:spPr>
          <a:xfrm>
            <a:off x="9798106" y="869632"/>
            <a:ext cx="8242635"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Time-Consuming and Error-Prone Attendance Methods</a:t>
            </a:r>
          </a:p>
        </p:txBody>
      </p:sp>
      <p:sp>
        <p:nvSpPr>
          <p:cNvPr id="11" name="TextBox 11"/>
          <p:cNvSpPr txBox="1"/>
          <p:nvPr/>
        </p:nvSpPr>
        <p:spPr>
          <a:xfrm>
            <a:off x="9798106" y="1631944"/>
            <a:ext cx="7461194" cy="110871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Traditional manual attendance processes are slow, inefficient, and prone to human errors, leading to inaccuracies in attendance records.</a:t>
            </a:r>
          </a:p>
        </p:txBody>
      </p:sp>
      <p:sp>
        <p:nvSpPr>
          <p:cNvPr id="12" name="TextBox 12"/>
          <p:cNvSpPr txBox="1"/>
          <p:nvPr/>
        </p:nvSpPr>
        <p:spPr>
          <a:xfrm>
            <a:off x="1028700" y="6059170"/>
            <a:ext cx="5853180"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PROBLEM STATEMENT</a:t>
            </a:r>
          </a:p>
        </p:txBody>
      </p:sp>
      <p:sp>
        <p:nvSpPr>
          <p:cNvPr id="13" name="TextBox 13"/>
          <p:cNvSpPr txBox="1"/>
          <p:nvPr/>
        </p:nvSpPr>
        <p:spPr>
          <a:xfrm>
            <a:off x="9798106" y="3995893"/>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Inefficient Use of Classroom Time</a:t>
            </a:r>
          </a:p>
        </p:txBody>
      </p:sp>
      <p:sp>
        <p:nvSpPr>
          <p:cNvPr id="14" name="TextBox 14"/>
          <p:cNvSpPr txBox="1"/>
          <p:nvPr/>
        </p:nvSpPr>
        <p:spPr>
          <a:xfrm>
            <a:off x="9798106" y="4755988"/>
            <a:ext cx="7461194" cy="110871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iValuable classroom time is wasted in marking attendance manually, reducing the time available for teaching and learning activities.</a:t>
            </a:r>
          </a:p>
        </p:txBody>
      </p:sp>
      <p:sp>
        <p:nvSpPr>
          <p:cNvPr id="15" name="TextBox 15"/>
          <p:cNvSpPr txBox="1"/>
          <p:nvPr/>
        </p:nvSpPr>
        <p:spPr>
          <a:xfrm>
            <a:off x="9798106" y="7491412"/>
            <a:ext cx="7243445"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Lack of Real-Time Monitoring and Data Analysis</a:t>
            </a:r>
          </a:p>
        </p:txBody>
      </p:sp>
      <p:sp>
        <p:nvSpPr>
          <p:cNvPr id="16" name="TextBox 16"/>
          <p:cNvSpPr txBox="1"/>
          <p:nvPr/>
        </p:nvSpPr>
        <p:spPr>
          <a:xfrm>
            <a:off x="9798106" y="8399342"/>
            <a:ext cx="7461194" cy="110871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Existing systems lack real-time data collection and analysis, making it difficult to track attendance trends and identify issues promptly, such as absenteeism or late arrivals.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n-IN"/>
          </a:p>
        </p:txBody>
      </p:sp>
      <p:sp>
        <p:nvSpPr>
          <p:cNvPr id="3" name="Freeform 3"/>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n-IN"/>
          </a:p>
        </p:txBody>
      </p:sp>
      <p:sp>
        <p:nvSpPr>
          <p:cNvPr id="4" name="Freeform 4"/>
          <p:cNvSpPr/>
          <p:nvPr/>
        </p:nvSpPr>
        <p:spPr>
          <a:xfrm>
            <a:off x="760535" y="4910099"/>
            <a:ext cx="705511" cy="722674"/>
          </a:xfrm>
          <a:custGeom>
            <a:avLst/>
            <a:gdLst/>
            <a:ahLst/>
            <a:cxnLst/>
            <a:rect l="l" t="t" r="r" b="b"/>
            <a:pathLst>
              <a:path w="705511" h="722674">
                <a:moveTo>
                  <a:pt x="0" y="0"/>
                </a:moveTo>
                <a:lnTo>
                  <a:pt x="705510" y="0"/>
                </a:lnTo>
                <a:lnTo>
                  <a:pt x="705510" y="722674"/>
                </a:lnTo>
                <a:lnTo>
                  <a:pt x="0" y="722674"/>
                </a:lnTo>
                <a:lnTo>
                  <a:pt x="0" y="0"/>
                </a:lnTo>
                <a:close/>
              </a:path>
            </a:pathLst>
          </a:custGeom>
          <a:blipFill>
            <a:blip r:embed="rId3"/>
            <a:stretch>
              <a:fillRect/>
            </a:stretch>
          </a:blipFill>
        </p:spPr>
        <p:txBody>
          <a:bodyPr/>
          <a:lstStyle/>
          <a:p>
            <a:endParaRPr lang="en-IN"/>
          </a:p>
        </p:txBody>
      </p:sp>
      <p:sp>
        <p:nvSpPr>
          <p:cNvPr id="5" name="Freeform 5"/>
          <p:cNvSpPr/>
          <p:nvPr/>
        </p:nvSpPr>
        <p:spPr>
          <a:xfrm>
            <a:off x="760535"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IN"/>
          </a:p>
        </p:txBody>
      </p:sp>
      <p:sp>
        <p:nvSpPr>
          <p:cNvPr id="6" name="Freeform 6"/>
          <p:cNvSpPr/>
          <p:nvPr/>
        </p:nvSpPr>
        <p:spPr>
          <a:xfrm>
            <a:off x="6777204"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IN"/>
          </a:p>
        </p:txBody>
      </p:sp>
      <p:sp>
        <p:nvSpPr>
          <p:cNvPr id="7" name="Freeform 7"/>
          <p:cNvSpPr/>
          <p:nvPr/>
        </p:nvSpPr>
        <p:spPr>
          <a:xfrm>
            <a:off x="7135831" y="4682845"/>
            <a:ext cx="1256063" cy="1359911"/>
          </a:xfrm>
          <a:custGeom>
            <a:avLst/>
            <a:gdLst/>
            <a:ahLst/>
            <a:cxnLst/>
            <a:rect l="l" t="t" r="r" b="b"/>
            <a:pathLst>
              <a:path w="1256063" h="1359911">
                <a:moveTo>
                  <a:pt x="0" y="0"/>
                </a:moveTo>
                <a:lnTo>
                  <a:pt x="1256063" y="0"/>
                </a:lnTo>
                <a:lnTo>
                  <a:pt x="1256063"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263073" y="4682845"/>
            <a:ext cx="1359911" cy="1359911"/>
          </a:xfrm>
          <a:custGeom>
            <a:avLst/>
            <a:gdLst/>
            <a:ahLst/>
            <a:cxnLst/>
            <a:rect l="l" t="t" r="r" b="b"/>
            <a:pathLst>
              <a:path w="1359911" h="1359911">
                <a:moveTo>
                  <a:pt x="0" y="0"/>
                </a:moveTo>
                <a:lnTo>
                  <a:pt x="1359911" y="0"/>
                </a:lnTo>
                <a:lnTo>
                  <a:pt x="1359911" y="1359911"/>
                </a:lnTo>
                <a:lnTo>
                  <a:pt x="0" y="13599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2793873" y="49100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4"/>
            <a:stretch>
              <a:fillRect/>
            </a:stretch>
          </a:blipFill>
        </p:spPr>
        <p:txBody>
          <a:bodyPr/>
          <a:lstStyle/>
          <a:p>
            <a:endParaRPr lang="en-IN"/>
          </a:p>
        </p:txBody>
      </p:sp>
      <p:sp>
        <p:nvSpPr>
          <p:cNvPr id="10" name="Freeform 10"/>
          <p:cNvSpPr/>
          <p:nvPr/>
        </p:nvSpPr>
        <p:spPr>
          <a:xfrm>
            <a:off x="13152500" y="4792769"/>
            <a:ext cx="1504361" cy="1249988"/>
          </a:xfrm>
          <a:custGeom>
            <a:avLst/>
            <a:gdLst/>
            <a:ahLst/>
            <a:cxnLst/>
            <a:rect l="l" t="t" r="r" b="b"/>
            <a:pathLst>
              <a:path w="1504361" h="1249988">
                <a:moveTo>
                  <a:pt x="0" y="0"/>
                </a:moveTo>
                <a:lnTo>
                  <a:pt x="1504361" y="0"/>
                </a:lnTo>
                <a:lnTo>
                  <a:pt x="1504361" y="1249987"/>
                </a:lnTo>
                <a:lnTo>
                  <a:pt x="0" y="12499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TextBox 11"/>
          <p:cNvSpPr txBox="1"/>
          <p:nvPr/>
        </p:nvSpPr>
        <p:spPr>
          <a:xfrm>
            <a:off x="760535" y="6195362"/>
            <a:ext cx="4960708" cy="860425"/>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Automated Attendance via Facial Recognition</a:t>
            </a:r>
          </a:p>
        </p:txBody>
      </p:sp>
      <p:sp>
        <p:nvSpPr>
          <p:cNvPr id="12" name="TextBox 12"/>
          <p:cNvSpPr txBox="1"/>
          <p:nvPr/>
        </p:nvSpPr>
        <p:spPr>
          <a:xfrm>
            <a:off x="760535" y="7208393"/>
            <a:ext cx="4733925" cy="185166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Our system leverages advanced computer vision and facial recognition technology to automatically identify and record attendance, eliminating the need for manual tracking.</a:t>
            </a:r>
          </a:p>
        </p:txBody>
      </p:sp>
      <p:sp>
        <p:nvSpPr>
          <p:cNvPr id="13" name="TextBox 13"/>
          <p:cNvSpPr txBox="1"/>
          <p:nvPr/>
        </p:nvSpPr>
        <p:spPr>
          <a:xfrm>
            <a:off x="2238056" y="1019175"/>
            <a:ext cx="7096492"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OUR INNOVATIVE SOLUTIONS</a:t>
            </a:r>
          </a:p>
        </p:txBody>
      </p:sp>
      <p:sp>
        <p:nvSpPr>
          <p:cNvPr id="14" name="TextBox 14"/>
          <p:cNvSpPr txBox="1"/>
          <p:nvPr/>
        </p:nvSpPr>
        <p:spPr>
          <a:xfrm>
            <a:off x="6777204" y="6195362"/>
            <a:ext cx="5262396" cy="853760"/>
          </a:xfrm>
          <a:prstGeom prst="rect">
            <a:avLst/>
          </a:prstGeom>
        </p:spPr>
        <p:txBody>
          <a:bodyPr wrap="square"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Real-Time Data Processing and Accuracy</a:t>
            </a:r>
          </a:p>
        </p:txBody>
      </p:sp>
      <p:sp>
        <p:nvSpPr>
          <p:cNvPr id="15" name="TextBox 15"/>
          <p:cNvSpPr txBox="1"/>
          <p:nvPr/>
        </p:nvSpPr>
        <p:spPr>
          <a:xfrm>
            <a:off x="6777204" y="7208393"/>
            <a:ext cx="4733925" cy="185166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Using machine learning algorithms, the system ensures high accuracy and processes data in real-time, providing immediate updates on student attendance while minimizing errors.</a:t>
            </a:r>
          </a:p>
        </p:txBody>
      </p:sp>
      <p:sp>
        <p:nvSpPr>
          <p:cNvPr id="16" name="TextBox 16"/>
          <p:cNvSpPr txBox="1"/>
          <p:nvPr/>
        </p:nvSpPr>
        <p:spPr>
          <a:xfrm>
            <a:off x="12793873" y="6195362"/>
            <a:ext cx="4884527" cy="853760"/>
          </a:xfrm>
          <a:prstGeom prst="rect">
            <a:avLst/>
          </a:prstGeom>
        </p:spPr>
        <p:txBody>
          <a:bodyPr wrap="square"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Seamless Integration and Scalability</a:t>
            </a:r>
          </a:p>
        </p:txBody>
      </p:sp>
      <p:sp>
        <p:nvSpPr>
          <p:cNvPr id="17" name="TextBox 17"/>
          <p:cNvSpPr txBox="1"/>
          <p:nvPr/>
        </p:nvSpPr>
        <p:spPr>
          <a:xfrm>
            <a:off x="12793874" y="7208393"/>
            <a:ext cx="4733592" cy="2195729"/>
          </a:xfrm>
          <a:prstGeom prst="rect">
            <a:avLst/>
          </a:prstGeom>
        </p:spPr>
        <p:txBody>
          <a:bodyPr wrap="square"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The solution is designed to integrate easily with existing systems and databases, while being able to meet the needs of educational institutions. It can be deployed across classrooms or campuses.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n-IN"/>
          </a:p>
        </p:txBody>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n-IN"/>
          </a:p>
        </p:txBody>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9144000" y="94772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560263" y="1065064"/>
            <a:ext cx="6529097" cy="65290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048871" y="1184144"/>
            <a:ext cx="4606904" cy="460690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942975" y="4049006"/>
            <a:ext cx="7188059" cy="4451985"/>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Understanding the market size is important for us. The global education technology (EdTech) market is expected to grow significantly, projected to reach $404 billion by 2025, with increasing adoption of digital solutions in education </a:t>
            </a:r>
            <a:r>
              <a:rPr lang="en-US" sz="2100" dirty="0" err="1">
                <a:solidFill>
                  <a:srgbClr val="E5E1DA"/>
                </a:solidFill>
                <a:latin typeface="Lato"/>
                <a:ea typeface="Lato"/>
                <a:cs typeface="Lato"/>
                <a:sym typeface="Lato"/>
              </a:rPr>
              <a:t>institutions.With</a:t>
            </a:r>
            <a:r>
              <a:rPr lang="en-US" sz="2100" dirty="0">
                <a:solidFill>
                  <a:srgbClr val="E5E1DA"/>
                </a:solidFill>
                <a:latin typeface="Lato"/>
                <a:ea typeface="Lato"/>
                <a:cs typeface="Lato"/>
                <a:sym typeface="Lato"/>
              </a:rPr>
              <a:t> over 1.5 billion students globally, the demand for automated attendance and classroom management tools is rising, particularly in schools, universities, and corporate </a:t>
            </a:r>
            <a:r>
              <a:rPr lang="en-US" sz="2100" dirty="0" err="1">
                <a:solidFill>
                  <a:srgbClr val="E5E1DA"/>
                </a:solidFill>
                <a:latin typeface="Lato"/>
                <a:ea typeface="Lato"/>
                <a:cs typeface="Lato"/>
                <a:sym typeface="Lato"/>
              </a:rPr>
              <a:t>training.In</a:t>
            </a:r>
            <a:r>
              <a:rPr lang="en-US" sz="2100" dirty="0">
                <a:solidFill>
                  <a:srgbClr val="E5E1DA"/>
                </a:solidFill>
                <a:latin typeface="Lato"/>
                <a:ea typeface="Lato"/>
                <a:cs typeface="Lato"/>
                <a:sym typeface="Lato"/>
              </a:rPr>
              <a:t> India alone, with more than 300 million students, the market for automated attendance systems is expanding rapidly as institutions seek to improve operational efficiency and adopt smart technology.</a:t>
            </a:r>
          </a:p>
        </p:txBody>
      </p:sp>
      <p:sp>
        <p:nvSpPr>
          <p:cNvPr id="15" name="TextBox 15"/>
          <p:cNvSpPr txBox="1"/>
          <p:nvPr/>
        </p:nvSpPr>
        <p:spPr>
          <a:xfrm>
            <a:off x="942975" y="1706421"/>
            <a:ext cx="5886506"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SIZE OF MARKET</a:t>
            </a:r>
          </a:p>
        </p:txBody>
      </p:sp>
      <p:sp>
        <p:nvSpPr>
          <p:cNvPr id="16" name="TextBox 16"/>
          <p:cNvSpPr txBox="1"/>
          <p:nvPr/>
        </p:nvSpPr>
        <p:spPr>
          <a:xfrm>
            <a:off x="11039749" y="8031759"/>
            <a:ext cx="4315512" cy="1097215"/>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Total Addressable Market: 20 Billion</a:t>
            </a:r>
          </a:p>
        </p:txBody>
      </p:sp>
      <p:sp>
        <p:nvSpPr>
          <p:cNvPr id="17" name="TextBox 17"/>
          <p:cNvSpPr txBox="1"/>
          <p:nvPr/>
        </p:nvSpPr>
        <p:spPr>
          <a:xfrm>
            <a:off x="10546567" y="6069399"/>
            <a:ext cx="5119503" cy="2257215"/>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Serviceable Addressable Market: 1.5Million (India Only)</a:t>
            </a:r>
          </a:p>
        </p:txBody>
      </p:sp>
      <p:sp>
        <p:nvSpPr>
          <p:cNvPr id="18" name="TextBox 18"/>
          <p:cNvSpPr txBox="1"/>
          <p:nvPr/>
        </p:nvSpPr>
        <p:spPr>
          <a:xfrm>
            <a:off x="10710670" y="3803158"/>
            <a:ext cx="3810311" cy="1824412"/>
          </a:xfrm>
          <a:prstGeom prst="rect">
            <a:avLst/>
          </a:prstGeom>
        </p:spPr>
        <p:txBody>
          <a:bodyPr lIns="0" tIns="0" rIns="0" bIns="0" rtlCol="0" anchor="t">
            <a:spAutoFit/>
          </a:bodyPr>
          <a:lstStyle/>
          <a:p>
            <a:pPr algn="ctr">
              <a:lnSpc>
                <a:spcPts val="3080"/>
              </a:lnSpc>
              <a:spcBef>
                <a:spcPct val="0"/>
              </a:spcBef>
            </a:pPr>
            <a:r>
              <a:rPr lang="en-US" sz="2200" dirty="0">
                <a:solidFill>
                  <a:srgbClr val="E5E1DA"/>
                </a:solidFill>
                <a:latin typeface="Lato"/>
                <a:ea typeface="Lato"/>
                <a:cs typeface="Lato"/>
                <a:sym typeface="Lato"/>
              </a:rPr>
              <a:t>Serviceable Obtainable Market: 30 Million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028700" y="208387"/>
            <a:ext cx="8010208"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IN"/>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n-IN"/>
          </a:p>
        </p:txBody>
      </p:sp>
      <p:grpSp>
        <p:nvGrpSpPr>
          <p:cNvPr id="7" name="Group 7"/>
          <p:cNvGrpSpPr/>
          <p:nvPr/>
        </p:nvGrpSpPr>
        <p:grpSpPr>
          <a:xfrm>
            <a:off x="1028700" y="1088361"/>
            <a:ext cx="8010212" cy="8949596"/>
            <a:chOff x="0" y="-38100"/>
            <a:chExt cx="2109685" cy="2357095"/>
          </a:xfrm>
        </p:grpSpPr>
        <p:sp>
          <p:nvSpPr>
            <p:cNvPr id="8" name="Freeform 8"/>
            <p:cNvSpPr/>
            <p:nvPr/>
          </p:nvSpPr>
          <p:spPr>
            <a:xfrm>
              <a:off x="0" y="0"/>
              <a:ext cx="2109685" cy="2318995"/>
            </a:xfrm>
            <a:custGeom>
              <a:avLst/>
              <a:gdLst/>
              <a:ahLst/>
              <a:cxnLst/>
              <a:rect l="l" t="t" r="r" b="b"/>
              <a:pathLst>
                <a:path w="2109685" h="2253205">
                  <a:moveTo>
                    <a:pt x="19330" y="0"/>
                  </a:moveTo>
                  <a:lnTo>
                    <a:pt x="2090354" y="0"/>
                  </a:lnTo>
                  <a:cubicBezTo>
                    <a:pt x="2101030" y="0"/>
                    <a:pt x="2109685" y="8654"/>
                    <a:pt x="2109685" y="19330"/>
                  </a:cubicBezTo>
                  <a:lnTo>
                    <a:pt x="2109685" y="2233875"/>
                  </a:lnTo>
                  <a:cubicBezTo>
                    <a:pt x="2109685" y="2239002"/>
                    <a:pt x="2107648" y="2243918"/>
                    <a:pt x="2104023" y="2247544"/>
                  </a:cubicBezTo>
                  <a:cubicBezTo>
                    <a:pt x="2100398" y="2251169"/>
                    <a:pt x="2095481" y="2253205"/>
                    <a:pt x="2090354" y="2253205"/>
                  </a:cubicBezTo>
                  <a:lnTo>
                    <a:pt x="19330" y="2253205"/>
                  </a:lnTo>
                  <a:cubicBezTo>
                    <a:pt x="8654" y="2253205"/>
                    <a:pt x="0" y="2244551"/>
                    <a:pt x="0" y="2233875"/>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IN"/>
            </a:p>
          </p:txBody>
        </p:sp>
        <p:sp>
          <p:nvSpPr>
            <p:cNvPr id="9" name="TextBox 9"/>
            <p:cNvSpPr txBox="1"/>
            <p:nvPr/>
          </p:nvSpPr>
          <p:spPr>
            <a:xfrm>
              <a:off x="0" y="-38100"/>
              <a:ext cx="2109684" cy="229130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334444"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IN"/>
          </a:p>
        </p:txBody>
      </p:sp>
      <p:grpSp>
        <p:nvGrpSpPr>
          <p:cNvPr id="11" name="Group 11"/>
          <p:cNvGrpSpPr/>
          <p:nvPr/>
        </p:nvGrpSpPr>
        <p:grpSpPr>
          <a:xfrm>
            <a:off x="9249092" y="208387"/>
            <a:ext cx="8010208" cy="1024635"/>
            <a:chOff x="0" y="0"/>
            <a:chExt cx="2109684" cy="269863"/>
          </a:xfrm>
        </p:grpSpPr>
        <p:sp>
          <p:nvSpPr>
            <p:cNvPr id="12" name="Freeform 12"/>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n-IN"/>
            </a:p>
          </p:txBody>
        </p:sp>
        <p:sp>
          <p:nvSpPr>
            <p:cNvPr id="13" name="TextBox 13"/>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144000" y="1233022"/>
            <a:ext cx="8010208" cy="8804936"/>
            <a:chOff x="0" y="0"/>
            <a:chExt cx="2109684" cy="2318996"/>
          </a:xfrm>
        </p:grpSpPr>
        <p:sp>
          <p:nvSpPr>
            <p:cNvPr id="15" name="Freeform 15"/>
            <p:cNvSpPr/>
            <p:nvPr/>
          </p:nvSpPr>
          <p:spPr>
            <a:xfrm>
              <a:off x="0" y="0"/>
              <a:ext cx="2109685" cy="2318996"/>
            </a:xfrm>
            <a:custGeom>
              <a:avLst/>
              <a:gdLst/>
              <a:ahLst/>
              <a:cxnLst/>
              <a:rect l="l" t="t" r="r" b="b"/>
              <a:pathLst>
                <a:path w="2109685" h="2318996">
                  <a:moveTo>
                    <a:pt x="19330" y="0"/>
                  </a:moveTo>
                  <a:lnTo>
                    <a:pt x="2090354" y="0"/>
                  </a:lnTo>
                  <a:cubicBezTo>
                    <a:pt x="2101030" y="0"/>
                    <a:pt x="2109685" y="8654"/>
                    <a:pt x="2109685" y="19330"/>
                  </a:cubicBezTo>
                  <a:lnTo>
                    <a:pt x="2109685" y="2299665"/>
                  </a:lnTo>
                  <a:cubicBezTo>
                    <a:pt x="2109685" y="2304792"/>
                    <a:pt x="2107648" y="2309709"/>
                    <a:pt x="2104023" y="2313334"/>
                  </a:cubicBezTo>
                  <a:cubicBezTo>
                    <a:pt x="2100398" y="2316959"/>
                    <a:pt x="2095481" y="2318996"/>
                    <a:pt x="2090354" y="2318996"/>
                  </a:cubicBezTo>
                  <a:lnTo>
                    <a:pt x="19330" y="2318996"/>
                  </a:lnTo>
                  <a:cubicBezTo>
                    <a:pt x="14203" y="2318996"/>
                    <a:pt x="9287" y="2316959"/>
                    <a:pt x="5662" y="2313334"/>
                  </a:cubicBezTo>
                  <a:cubicBezTo>
                    <a:pt x="2037" y="2309709"/>
                    <a:pt x="0" y="2304792"/>
                    <a:pt x="0" y="2299665"/>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n-IN"/>
            </a:p>
          </p:txBody>
        </p:sp>
        <p:sp>
          <p:nvSpPr>
            <p:cNvPr id="16" name="TextBox 16"/>
            <p:cNvSpPr txBox="1"/>
            <p:nvPr/>
          </p:nvSpPr>
          <p:spPr>
            <a:xfrm>
              <a:off x="0" y="-38100"/>
              <a:ext cx="2109684" cy="2357096"/>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6554836" y="12147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n-IN"/>
          </a:p>
        </p:txBody>
      </p:sp>
      <p:sp>
        <p:nvSpPr>
          <p:cNvPr id="18" name="TextBox 18"/>
          <p:cNvSpPr txBox="1"/>
          <p:nvPr/>
        </p:nvSpPr>
        <p:spPr>
          <a:xfrm>
            <a:off x="1538475" y="422890"/>
            <a:ext cx="6667955" cy="50990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COMPETITOR ANALYSIS</a:t>
            </a:r>
          </a:p>
        </p:txBody>
      </p:sp>
      <p:sp>
        <p:nvSpPr>
          <p:cNvPr id="19" name="TextBox 19"/>
          <p:cNvSpPr txBox="1"/>
          <p:nvPr/>
        </p:nvSpPr>
        <p:spPr>
          <a:xfrm>
            <a:off x="1192305" y="1000429"/>
            <a:ext cx="7784404" cy="9479518"/>
          </a:xfrm>
          <a:prstGeom prst="rect">
            <a:avLst/>
          </a:prstGeom>
        </p:spPr>
        <p:txBody>
          <a:bodyPr lIns="0" tIns="0" rIns="0" bIns="0" rtlCol="0" anchor="t">
            <a:spAutoFit/>
          </a:bodyPr>
          <a:lstStyle/>
          <a:p>
            <a:endParaRPr lang="en-IN" sz="2200" b="1" dirty="0"/>
          </a:p>
          <a:p>
            <a:pPr>
              <a:buFont typeface="+mj-lt"/>
              <a:buAutoNum type="arabicPeriod"/>
            </a:pPr>
            <a:r>
              <a:rPr lang="en-IN" sz="2200" b="1" dirty="0"/>
              <a:t>KENT Cam Attendance</a:t>
            </a:r>
            <a:br>
              <a:rPr lang="en-IN" sz="2200" dirty="0"/>
            </a:br>
            <a:r>
              <a:rPr lang="en-IN" sz="2200" b="1" dirty="0"/>
              <a:t>Technology</a:t>
            </a:r>
            <a:r>
              <a:rPr lang="en-IN" sz="2200" dirty="0"/>
              <a:t>: Uses facial recognition to capture attendance by matching images with a pre-registered database.</a:t>
            </a:r>
            <a:br>
              <a:rPr lang="en-IN" sz="2200" dirty="0"/>
            </a:br>
            <a:r>
              <a:rPr lang="en-IN" sz="2200" b="1" dirty="0"/>
              <a:t>Strengths</a:t>
            </a:r>
            <a:r>
              <a:rPr lang="en-IN" sz="2200" dirty="0"/>
              <a:t>: Proven technology with a user-friendly interface.</a:t>
            </a:r>
            <a:br>
              <a:rPr lang="en-IN" sz="2200" dirty="0"/>
            </a:br>
            <a:r>
              <a:rPr lang="en-IN" sz="2200" b="1" dirty="0"/>
              <a:t>Weaknesses</a:t>
            </a:r>
            <a:r>
              <a:rPr lang="en-IN" sz="2200" dirty="0"/>
              <a:t>: Primarily hardware-dependent, higher upfront cost, limited customizability for different institutions.</a:t>
            </a:r>
            <a:br>
              <a:rPr lang="en-IN" sz="2200" dirty="0"/>
            </a:br>
            <a:r>
              <a:rPr lang="en-IN" sz="2200" b="1" dirty="0"/>
              <a:t>Focus Market</a:t>
            </a:r>
            <a:r>
              <a:rPr lang="en-IN" sz="2200" dirty="0"/>
              <a:t>: Corporate and large organizations.</a:t>
            </a:r>
          </a:p>
          <a:p>
            <a:pPr>
              <a:buFont typeface="+mj-lt"/>
              <a:buAutoNum type="arabicPeriod"/>
            </a:pPr>
            <a:r>
              <a:rPr lang="en-IN" sz="2200" b="1" dirty="0"/>
              <a:t>Deep North</a:t>
            </a:r>
            <a:br>
              <a:rPr lang="en-IN" sz="2200" dirty="0"/>
            </a:br>
            <a:r>
              <a:rPr lang="en-IN" sz="2200" b="1" dirty="0"/>
              <a:t>Technology</a:t>
            </a:r>
            <a:r>
              <a:rPr lang="en-IN" sz="2200" dirty="0"/>
              <a:t>: Provides computer vision solutions including attendance tracking and student engagement monitoring.</a:t>
            </a:r>
            <a:br>
              <a:rPr lang="en-IN" sz="2200" dirty="0"/>
            </a:br>
            <a:r>
              <a:rPr lang="en-IN" sz="2200" b="1" dirty="0"/>
              <a:t>Strengths</a:t>
            </a:r>
            <a:r>
              <a:rPr lang="en-IN" sz="2200" dirty="0"/>
              <a:t>: Broad computer vision capabilities across multiple sectors.</a:t>
            </a:r>
            <a:br>
              <a:rPr lang="en-IN" sz="2200" dirty="0"/>
            </a:br>
            <a:r>
              <a:rPr lang="en-IN" sz="2200" b="1" dirty="0"/>
              <a:t>Weaknesses</a:t>
            </a:r>
            <a:r>
              <a:rPr lang="en-IN" sz="2200" dirty="0"/>
              <a:t>: Focuses more on retail and broader use cases, less tailored to educational institutions specifically.</a:t>
            </a:r>
            <a:br>
              <a:rPr lang="en-IN" sz="2200" dirty="0"/>
            </a:br>
            <a:r>
              <a:rPr lang="en-IN" sz="2200" b="1" dirty="0"/>
              <a:t>Focus Market</a:t>
            </a:r>
            <a:r>
              <a:rPr lang="en-IN" sz="2200" dirty="0"/>
              <a:t>: Retail, healthcare, and education.</a:t>
            </a:r>
          </a:p>
          <a:p>
            <a:pPr>
              <a:buFont typeface="+mj-lt"/>
              <a:buAutoNum type="arabicPeriod"/>
            </a:pPr>
            <a:r>
              <a:rPr lang="en-IN" sz="2200" b="1" dirty="0" err="1"/>
              <a:t>Truein</a:t>
            </a:r>
            <a:br>
              <a:rPr lang="en-IN" sz="2200" dirty="0"/>
            </a:br>
            <a:r>
              <a:rPr lang="en-IN" sz="2200" b="1" dirty="0"/>
              <a:t>Technology</a:t>
            </a:r>
            <a:r>
              <a:rPr lang="en-IN" sz="2200" dirty="0"/>
              <a:t>: A cloud-based facial recognition attendance system designed for educational institutions, manufacturing, and corporate sectors. It uses AI-driven face recognition algorithms that can work in varying light conditions and does not require any additional hardware.</a:t>
            </a:r>
            <a:br>
              <a:rPr lang="en-IN" sz="2200" dirty="0"/>
            </a:br>
            <a:r>
              <a:rPr lang="en-IN" sz="2200" b="1" dirty="0"/>
              <a:t>Strengths</a:t>
            </a:r>
            <a:r>
              <a:rPr lang="en-IN" sz="2200" dirty="0"/>
              <a:t>: Low initial investment since it can work with existing devices (phones, tablets), highly customizable, and tailored specifically for educational institutions.</a:t>
            </a:r>
            <a:br>
              <a:rPr lang="en-IN" sz="2200" dirty="0"/>
            </a:br>
            <a:r>
              <a:rPr lang="en-IN" sz="2200" b="1" dirty="0"/>
              <a:t>Weaknesses</a:t>
            </a:r>
            <a:r>
              <a:rPr lang="en-IN" sz="2200" dirty="0"/>
              <a:t>: Limited offline functionality; dependent on cloud access for real-time attendance tracking.</a:t>
            </a:r>
          </a:p>
        </p:txBody>
      </p:sp>
      <p:sp>
        <p:nvSpPr>
          <p:cNvPr id="20" name="TextBox 20"/>
          <p:cNvSpPr txBox="1"/>
          <p:nvPr/>
        </p:nvSpPr>
        <p:spPr>
          <a:xfrm>
            <a:off x="9724956" y="422890"/>
            <a:ext cx="6665953" cy="50990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WHY ARE WE BETTER?</a:t>
            </a:r>
          </a:p>
        </p:txBody>
      </p:sp>
      <p:sp>
        <p:nvSpPr>
          <p:cNvPr id="21" name="TextBox 21"/>
          <p:cNvSpPr txBox="1"/>
          <p:nvPr/>
        </p:nvSpPr>
        <p:spPr>
          <a:xfrm>
            <a:off x="9267632" y="1320030"/>
            <a:ext cx="7762944" cy="8583295"/>
          </a:xfrm>
          <a:prstGeom prst="rect">
            <a:avLst/>
          </a:prstGeom>
        </p:spPr>
        <p:txBody>
          <a:bodyPr lIns="0" tIns="0" rIns="0" bIns="0" rtlCol="0" anchor="t">
            <a:spAutoFit/>
          </a:bodyPr>
          <a:lstStyle/>
          <a:p>
            <a:pPr marL="474979" lvl="1" indent="-237490" algn="l">
              <a:lnSpc>
                <a:spcPts val="3079"/>
              </a:lnSpc>
              <a:buFont typeface="Arial"/>
              <a:buChar char="•"/>
            </a:pPr>
            <a:r>
              <a:rPr lang="en-US" sz="2199" b="1" dirty="0">
                <a:solidFill>
                  <a:srgbClr val="000000"/>
                </a:solidFill>
                <a:latin typeface="Lato Bold"/>
                <a:ea typeface="Lato Bold"/>
                <a:cs typeface="Lato Bold"/>
                <a:sym typeface="Lato Bold"/>
              </a:rPr>
              <a:t>Tailored for Educational Institutions:</a:t>
            </a:r>
            <a:r>
              <a:rPr lang="en-US" sz="2199" dirty="0">
                <a:solidFill>
                  <a:srgbClr val="000000"/>
                </a:solidFill>
                <a:latin typeface="Lato"/>
                <a:ea typeface="Lato"/>
                <a:cs typeface="Lato"/>
                <a:sym typeface="Lato"/>
              </a:rPr>
              <a:t> Our system is specifically designed for schools, colleges, and universities, ensuring a seamless fit into the unique needs of classroom attendance management.</a:t>
            </a:r>
          </a:p>
          <a:p>
            <a:pPr marL="474979" lvl="1" indent="-237490" algn="l">
              <a:lnSpc>
                <a:spcPts val="3079"/>
              </a:lnSpc>
              <a:buFont typeface="Arial"/>
              <a:buChar char="•"/>
            </a:pPr>
            <a:r>
              <a:rPr lang="en-US" sz="2199" b="1" dirty="0">
                <a:solidFill>
                  <a:srgbClr val="000000"/>
                </a:solidFill>
                <a:latin typeface="Lato Bold"/>
                <a:ea typeface="Lato Bold"/>
                <a:cs typeface="Lato Bold"/>
                <a:sym typeface="Lato Bold"/>
              </a:rPr>
              <a:t>Scalability and Customization: </a:t>
            </a:r>
            <a:r>
              <a:rPr lang="en-US" sz="2199" dirty="0">
                <a:solidFill>
                  <a:srgbClr val="000000"/>
                </a:solidFill>
                <a:latin typeface="Lato"/>
                <a:ea typeface="Lato"/>
                <a:cs typeface="Lato"/>
                <a:sym typeface="Lato"/>
              </a:rPr>
              <a:t>Unlike competitors that are rigid or hardware-dependent, our solution offers flexibility. It’s scalable for both small classrooms and large campuses, with options for customization based on institution size and requirements.</a:t>
            </a:r>
          </a:p>
          <a:p>
            <a:pPr marL="474979" lvl="1" indent="-237490" algn="l">
              <a:lnSpc>
                <a:spcPts val="3079"/>
              </a:lnSpc>
              <a:buFont typeface="Arial"/>
              <a:buChar char="•"/>
            </a:pPr>
            <a:r>
              <a:rPr lang="en-US" sz="2199" b="1" dirty="0">
                <a:solidFill>
                  <a:srgbClr val="000000"/>
                </a:solidFill>
                <a:latin typeface="Lato Bold"/>
                <a:ea typeface="Lato Bold"/>
                <a:cs typeface="Lato Bold"/>
                <a:sym typeface="Lato Bold"/>
              </a:rPr>
              <a:t>Cost-Effective and Efficient:</a:t>
            </a:r>
            <a:r>
              <a:rPr lang="en-US" sz="2199" dirty="0">
                <a:solidFill>
                  <a:srgbClr val="000000"/>
                </a:solidFill>
                <a:latin typeface="Lato"/>
                <a:ea typeface="Lato"/>
                <a:cs typeface="Lato"/>
                <a:sym typeface="Lato"/>
              </a:rPr>
              <a:t> We focus on minimizing hardware dependency, utilizing existing infrastructure (webcams, security cameras) to reduce costs, while delivering real-time, accurate attendance with minimal upfront investment.</a:t>
            </a:r>
          </a:p>
          <a:p>
            <a:pPr marL="474979" lvl="1" indent="-237490" algn="l">
              <a:lnSpc>
                <a:spcPts val="3079"/>
              </a:lnSpc>
              <a:buFont typeface="Arial"/>
              <a:buChar char="•"/>
            </a:pPr>
            <a:r>
              <a:rPr lang="en-US" sz="2199" b="1" dirty="0">
                <a:solidFill>
                  <a:srgbClr val="000000"/>
                </a:solidFill>
                <a:latin typeface="Lato Bold"/>
                <a:ea typeface="Lato Bold"/>
                <a:cs typeface="Lato Bold"/>
                <a:sym typeface="Lato Bold"/>
              </a:rPr>
              <a:t>Real-Time Data and Insights</a:t>
            </a:r>
            <a:r>
              <a:rPr lang="en-US" sz="2199" dirty="0">
                <a:solidFill>
                  <a:srgbClr val="000000"/>
                </a:solidFill>
                <a:latin typeface="Lato"/>
                <a:ea typeface="Lato"/>
                <a:cs typeface="Lato"/>
                <a:sym typeface="Lato"/>
              </a:rPr>
              <a:t>: In addition to tracking attendance, our system provides real-time data analytics to help institutions monitor student attendance trends, address absenteeism, and optimize resource management.</a:t>
            </a:r>
          </a:p>
          <a:p>
            <a:pPr marL="474979" lvl="1" indent="-237490" algn="l">
              <a:lnSpc>
                <a:spcPts val="3079"/>
              </a:lnSpc>
              <a:spcBef>
                <a:spcPct val="0"/>
              </a:spcBef>
              <a:buFont typeface="Arial"/>
              <a:buChar char="•"/>
            </a:pPr>
            <a:r>
              <a:rPr lang="en-US" sz="2199" b="1" dirty="0">
                <a:solidFill>
                  <a:srgbClr val="000000"/>
                </a:solidFill>
                <a:latin typeface="Lato Bold"/>
                <a:ea typeface="Lato Bold"/>
                <a:cs typeface="Lato Bold"/>
                <a:sym typeface="Lato Bold"/>
              </a:rPr>
              <a:t>Focus on Privacy and Security:</a:t>
            </a:r>
            <a:r>
              <a:rPr lang="en-US" sz="2199" dirty="0">
                <a:solidFill>
                  <a:srgbClr val="000000"/>
                </a:solidFill>
                <a:latin typeface="Lato"/>
                <a:ea typeface="Lato"/>
                <a:cs typeface="Lato"/>
                <a:sym typeface="Lato"/>
              </a:rPr>
              <a:t> Our solution complies with strict data privacy laws and offers encrypted storage of sensitive facial data, ensuring a higher level of security compared to competitors.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355821" flipH="1" flipV="1">
            <a:off x="-3819711" y="-676055"/>
            <a:ext cx="9940582" cy="10671659"/>
          </a:xfrm>
          <a:custGeom>
            <a:avLst/>
            <a:gdLst/>
            <a:ahLst/>
            <a:cxnLst/>
            <a:rect l="l" t="t" r="r" b="b"/>
            <a:pathLst>
              <a:path w="9940582" h="10671659">
                <a:moveTo>
                  <a:pt x="9940582" y="10671659"/>
                </a:moveTo>
                <a:lnTo>
                  <a:pt x="0" y="10671659"/>
                </a:lnTo>
                <a:lnTo>
                  <a:pt x="0" y="0"/>
                </a:lnTo>
                <a:lnTo>
                  <a:pt x="9940582" y="0"/>
                </a:lnTo>
                <a:lnTo>
                  <a:pt x="9940582" y="10671659"/>
                </a:lnTo>
                <a:close/>
              </a:path>
            </a:pathLst>
          </a:custGeom>
          <a:blipFill>
            <a:blip r:embed="rId2"/>
            <a:stretch>
              <a:fillRect l="-54" r="-54"/>
            </a:stretch>
          </a:blipFill>
        </p:spPr>
        <p:txBody>
          <a:bodyPr/>
          <a:lstStyle/>
          <a:p>
            <a:endParaRPr lang="en-IN"/>
          </a:p>
        </p:txBody>
      </p:sp>
      <p:grpSp>
        <p:nvGrpSpPr>
          <p:cNvPr id="3" name="Group 3"/>
          <p:cNvGrpSpPr/>
          <p:nvPr/>
        </p:nvGrpSpPr>
        <p:grpSpPr>
          <a:xfrm>
            <a:off x="1628765" y="2127662"/>
            <a:ext cx="4366933" cy="932720"/>
            <a:chOff x="0" y="0"/>
            <a:chExt cx="1150139" cy="245655"/>
          </a:xfrm>
        </p:grpSpPr>
        <p:sp>
          <p:nvSpPr>
            <p:cNvPr id="4" name="Freeform 4"/>
            <p:cNvSpPr/>
            <p:nvPr/>
          </p:nvSpPr>
          <p:spPr>
            <a:xfrm>
              <a:off x="0" y="0"/>
              <a:ext cx="1150139" cy="245655"/>
            </a:xfrm>
            <a:custGeom>
              <a:avLst/>
              <a:gdLst/>
              <a:ahLst/>
              <a:cxnLst/>
              <a:rect l="l" t="t" r="r" b="b"/>
              <a:pathLst>
                <a:path w="1150139" h="245655">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txBody>
            <a:bodyPr/>
            <a:lstStyle/>
            <a:p>
              <a:endParaRPr lang="en-IN"/>
            </a:p>
          </p:txBody>
        </p:sp>
        <p:sp>
          <p:nvSpPr>
            <p:cNvPr id="5" name="TextBox 5"/>
            <p:cNvSpPr txBox="1"/>
            <p:nvPr/>
          </p:nvSpPr>
          <p:spPr>
            <a:xfrm>
              <a:off x="0" y="-47625"/>
              <a:ext cx="1150139" cy="293280"/>
            </a:xfrm>
            <a:prstGeom prst="rect">
              <a:avLst/>
            </a:prstGeom>
          </p:spPr>
          <p:txBody>
            <a:bodyPr lIns="50800" tIns="50800" rIns="50800" bIns="50800" rtlCol="0" anchor="ctr"/>
            <a:lstStyle/>
            <a:p>
              <a:pPr algn="ctr">
                <a:lnSpc>
                  <a:spcPts val="3499"/>
                </a:lnSpc>
              </a:pPr>
              <a:r>
                <a:rPr lang="en-US" sz="2499" b="1">
                  <a:solidFill>
                    <a:srgbClr val="000000"/>
                  </a:solidFill>
                  <a:latin typeface="Lato Bold"/>
                  <a:ea typeface="Lato Bold"/>
                  <a:cs typeface="Lato Bold"/>
                  <a:sym typeface="Lato Bold"/>
                </a:rPr>
                <a:t>YEAR</a:t>
              </a:r>
            </a:p>
          </p:txBody>
        </p:sp>
      </p:grpSp>
      <p:grpSp>
        <p:nvGrpSpPr>
          <p:cNvPr id="6" name="Group 6"/>
          <p:cNvGrpSpPr/>
          <p:nvPr/>
        </p:nvGrpSpPr>
        <p:grpSpPr>
          <a:xfrm>
            <a:off x="6960534" y="2127662"/>
            <a:ext cx="4366933" cy="932720"/>
            <a:chOff x="0" y="0"/>
            <a:chExt cx="1150139" cy="245655"/>
          </a:xfrm>
        </p:grpSpPr>
        <p:sp>
          <p:nvSpPr>
            <p:cNvPr id="7" name="Freeform 7"/>
            <p:cNvSpPr/>
            <p:nvPr/>
          </p:nvSpPr>
          <p:spPr>
            <a:xfrm>
              <a:off x="0" y="0"/>
              <a:ext cx="1150139" cy="245655"/>
            </a:xfrm>
            <a:custGeom>
              <a:avLst/>
              <a:gdLst/>
              <a:ahLst/>
              <a:cxnLst/>
              <a:rect l="l" t="t" r="r" b="b"/>
              <a:pathLst>
                <a:path w="1150139" h="245655">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txBody>
            <a:bodyPr/>
            <a:lstStyle/>
            <a:p>
              <a:endParaRPr lang="en-IN"/>
            </a:p>
          </p:txBody>
        </p:sp>
        <p:sp>
          <p:nvSpPr>
            <p:cNvPr id="8" name="TextBox 8"/>
            <p:cNvSpPr txBox="1"/>
            <p:nvPr/>
          </p:nvSpPr>
          <p:spPr>
            <a:xfrm>
              <a:off x="0" y="-47625"/>
              <a:ext cx="1150139" cy="293280"/>
            </a:xfrm>
            <a:prstGeom prst="rect">
              <a:avLst/>
            </a:prstGeom>
          </p:spPr>
          <p:txBody>
            <a:bodyPr lIns="50800" tIns="50800" rIns="50800" bIns="50800" rtlCol="0" anchor="ctr"/>
            <a:lstStyle/>
            <a:p>
              <a:pPr algn="ctr">
                <a:lnSpc>
                  <a:spcPts val="3499"/>
                </a:lnSpc>
              </a:pPr>
              <a:r>
                <a:rPr lang="en-US" sz="2499" b="1">
                  <a:solidFill>
                    <a:srgbClr val="000000"/>
                  </a:solidFill>
                  <a:latin typeface="Lato Bold"/>
                  <a:ea typeface="Lato Bold"/>
                  <a:cs typeface="Lato Bold"/>
                  <a:sym typeface="Lato Bold"/>
                </a:rPr>
                <a:t>Projected Revenue</a:t>
              </a:r>
            </a:p>
          </p:txBody>
        </p:sp>
      </p:grpSp>
      <p:grpSp>
        <p:nvGrpSpPr>
          <p:cNvPr id="9" name="Group 9"/>
          <p:cNvGrpSpPr/>
          <p:nvPr/>
        </p:nvGrpSpPr>
        <p:grpSpPr>
          <a:xfrm>
            <a:off x="12289491" y="2127662"/>
            <a:ext cx="4366933" cy="932720"/>
            <a:chOff x="0" y="0"/>
            <a:chExt cx="1150139" cy="245655"/>
          </a:xfrm>
        </p:grpSpPr>
        <p:sp>
          <p:nvSpPr>
            <p:cNvPr id="10" name="Freeform 10"/>
            <p:cNvSpPr/>
            <p:nvPr/>
          </p:nvSpPr>
          <p:spPr>
            <a:xfrm>
              <a:off x="0" y="0"/>
              <a:ext cx="1150139" cy="245655"/>
            </a:xfrm>
            <a:custGeom>
              <a:avLst/>
              <a:gdLst/>
              <a:ahLst/>
              <a:cxnLst/>
              <a:rect l="l" t="t" r="r" b="b"/>
              <a:pathLst>
                <a:path w="1150139" h="245655">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txBody>
            <a:bodyPr/>
            <a:lstStyle/>
            <a:p>
              <a:endParaRPr lang="en-IN"/>
            </a:p>
          </p:txBody>
        </p:sp>
        <p:sp>
          <p:nvSpPr>
            <p:cNvPr id="11" name="TextBox 11"/>
            <p:cNvSpPr txBox="1"/>
            <p:nvPr/>
          </p:nvSpPr>
          <p:spPr>
            <a:xfrm>
              <a:off x="0" y="-47625"/>
              <a:ext cx="1150139" cy="293280"/>
            </a:xfrm>
            <a:prstGeom prst="rect">
              <a:avLst/>
            </a:prstGeom>
          </p:spPr>
          <p:txBody>
            <a:bodyPr lIns="50800" tIns="50800" rIns="50800" bIns="50800" rtlCol="0" anchor="ctr"/>
            <a:lstStyle/>
            <a:p>
              <a:pPr algn="ctr">
                <a:lnSpc>
                  <a:spcPts val="3499"/>
                </a:lnSpc>
              </a:pPr>
              <a:r>
                <a:rPr lang="en-US" sz="2499" b="1">
                  <a:solidFill>
                    <a:srgbClr val="000000"/>
                  </a:solidFill>
                  <a:latin typeface="Lato Bold"/>
                  <a:ea typeface="Lato Bold"/>
                  <a:cs typeface="Lato Bold"/>
                  <a:sym typeface="Lato Bold"/>
                </a:rPr>
                <a:t>Revenue Streams</a:t>
              </a:r>
            </a:p>
          </p:txBody>
        </p:sp>
      </p:grpSp>
      <p:graphicFrame>
        <p:nvGraphicFramePr>
          <p:cNvPr id="12" name="Table 12"/>
          <p:cNvGraphicFramePr>
            <a:graphicFrameLocks noGrp="1"/>
          </p:cNvGraphicFramePr>
          <p:nvPr>
            <p:extLst>
              <p:ext uri="{D42A27DB-BD31-4B8C-83A1-F6EECF244321}">
                <p14:modId xmlns:p14="http://schemas.microsoft.com/office/powerpoint/2010/main" val="4055498578"/>
              </p:ext>
            </p:extLst>
          </p:nvPr>
        </p:nvGraphicFramePr>
        <p:xfrm>
          <a:off x="1150580" y="3357486"/>
          <a:ext cx="15986841" cy="5941843"/>
        </p:xfrm>
        <a:graphic>
          <a:graphicData uri="http://schemas.openxmlformats.org/drawingml/2006/table">
            <a:tbl>
              <a:tblPr/>
              <a:tblGrid>
                <a:gridCol w="5356417">
                  <a:extLst>
                    <a:ext uri="{9D8B030D-6E8A-4147-A177-3AD203B41FA5}">
                      <a16:colId xmlns:a16="http://schemas.microsoft.com/office/drawing/2014/main" val="20000"/>
                    </a:ext>
                  </a:extLst>
                </a:gridCol>
                <a:gridCol w="5352732">
                  <a:extLst>
                    <a:ext uri="{9D8B030D-6E8A-4147-A177-3AD203B41FA5}">
                      <a16:colId xmlns:a16="http://schemas.microsoft.com/office/drawing/2014/main" val="20001"/>
                    </a:ext>
                  </a:extLst>
                </a:gridCol>
                <a:gridCol w="5277692">
                  <a:extLst>
                    <a:ext uri="{9D8B030D-6E8A-4147-A177-3AD203B41FA5}">
                      <a16:colId xmlns:a16="http://schemas.microsoft.com/office/drawing/2014/main" val="20002"/>
                    </a:ext>
                  </a:extLst>
                </a:gridCol>
              </a:tblGrid>
              <a:tr h="1409168">
                <a:tc>
                  <a:txBody>
                    <a:bodyPr/>
                    <a:lstStyle/>
                    <a:p>
                      <a:pPr algn="ctr">
                        <a:lnSpc>
                          <a:spcPts val="2940"/>
                        </a:lnSpc>
                        <a:defRPr/>
                      </a:pPr>
                      <a:r>
                        <a:rPr lang="en-US" sz="2100" b="1" spc="-21">
                          <a:solidFill>
                            <a:srgbClr val="E5E1DA"/>
                          </a:solidFill>
                          <a:latin typeface="Lato Bold"/>
                          <a:ea typeface="Lato Bold"/>
                          <a:cs typeface="Lato Bold"/>
                          <a:sym typeface="Lato Bold"/>
                        </a:rPr>
                        <a:t>Year 1</a:t>
                      </a:r>
                      <a:endParaRPr lang="en-US" sz="1100"/>
                    </a:p>
                    <a:p>
                      <a:pPr algn="ctr">
                        <a:lnSpc>
                          <a:spcPts val="2940"/>
                        </a:lnSpc>
                      </a:pPr>
                      <a:endParaRPr lang="en-US" sz="1100"/>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tc>
                  <a:txBody>
                    <a:bodyPr/>
                    <a:lstStyle/>
                    <a:p>
                      <a:pPr algn="l"/>
                      <a:r>
                        <a:rPr lang="en-IN" sz="1100" b="1" dirty="0">
                          <a:solidFill>
                            <a:schemeClr val="bg1"/>
                          </a:solidFill>
                        </a:rPr>
                        <a:t>Institutions Acquired</a:t>
                      </a:r>
                      <a:r>
                        <a:rPr lang="en-IN" sz="1100" dirty="0">
                          <a:solidFill>
                            <a:schemeClr val="bg1"/>
                          </a:solidFill>
                        </a:rPr>
                        <a:t>: 50</a:t>
                      </a:r>
                    </a:p>
                    <a:p>
                      <a:pPr algn="l"/>
                      <a:r>
                        <a:rPr lang="en-IN" sz="1100" b="1" dirty="0">
                          <a:solidFill>
                            <a:schemeClr val="bg1"/>
                          </a:solidFill>
                        </a:rPr>
                        <a:t>Setup Fee (One-Time)</a:t>
                      </a:r>
                      <a:r>
                        <a:rPr lang="en-IN" sz="1100" dirty="0">
                          <a:solidFill>
                            <a:schemeClr val="bg1"/>
                          </a:solidFill>
                        </a:rPr>
                        <a:t>: 50 institutions × ₹50,000 = ₹25,00,000</a:t>
                      </a:r>
                    </a:p>
                    <a:p>
                      <a:pPr algn="l"/>
                      <a:r>
                        <a:rPr lang="en-IN" sz="1100" b="1" dirty="0">
                          <a:solidFill>
                            <a:schemeClr val="bg1"/>
                          </a:solidFill>
                        </a:rPr>
                        <a:t>Subscription Revenue</a:t>
                      </a:r>
                      <a:r>
                        <a:rPr lang="en-IN" sz="1100" dirty="0">
                          <a:solidFill>
                            <a:schemeClr val="bg1"/>
                          </a:solidFill>
                        </a:rPr>
                        <a:t>:50 institutions × 500 students = 25,000 students</a:t>
                      </a:r>
                    </a:p>
                    <a:p>
                      <a:pPr algn="l"/>
                      <a:r>
                        <a:rPr lang="en-IN" sz="1100" dirty="0">
                          <a:solidFill>
                            <a:schemeClr val="bg1"/>
                          </a:solidFill>
                        </a:rPr>
                        <a:t>25,000 students × ₹100 × 12 months = ₹3,00,00,000</a:t>
                      </a:r>
                    </a:p>
                    <a:p>
                      <a:pPr algn="l"/>
                      <a:r>
                        <a:rPr lang="en-IN" sz="1100" b="1" dirty="0">
                          <a:solidFill>
                            <a:schemeClr val="bg1"/>
                          </a:solidFill>
                        </a:rPr>
                        <a:t>Additional Services Revenue</a:t>
                      </a:r>
                      <a:r>
                        <a:rPr lang="en-IN" sz="1100" dirty="0">
                          <a:solidFill>
                            <a:schemeClr val="bg1"/>
                          </a:solidFill>
                        </a:rPr>
                        <a:t>:50 institutions × ₹2,000 × 12 months = ₹12,00,000</a:t>
                      </a:r>
                    </a:p>
                    <a:p>
                      <a:pPr algn="l"/>
                      <a:r>
                        <a:rPr lang="en-IN" sz="1100" b="1" dirty="0">
                          <a:solidFill>
                            <a:schemeClr val="bg1"/>
                          </a:solidFill>
                        </a:rPr>
                        <a:t>Total Year 1 Revenue</a:t>
                      </a:r>
                      <a:r>
                        <a:rPr lang="en-IN" sz="1100" dirty="0">
                          <a:solidFill>
                            <a:schemeClr val="bg1"/>
                          </a:solidFill>
                        </a:rPr>
                        <a:t> = </a:t>
                      </a:r>
                      <a:r>
                        <a:rPr lang="en-IN" sz="1600" b="1" dirty="0">
                          <a:solidFill>
                            <a:schemeClr val="bg1"/>
                          </a:solidFill>
                        </a:rPr>
                        <a:t>₹3,37,00,000</a:t>
                      </a:r>
                      <a:endParaRPr lang="en-US" sz="1600" dirty="0">
                        <a:solidFill>
                          <a:schemeClr val="bg1"/>
                        </a:solidFill>
                      </a:endParaRPr>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tc>
                  <a:txBody>
                    <a:bodyPr/>
                    <a:lstStyle/>
                    <a:p>
                      <a:pPr algn="ctr">
                        <a:lnSpc>
                          <a:spcPts val="2940"/>
                        </a:lnSpc>
                        <a:defRPr/>
                      </a:pPr>
                      <a:r>
                        <a:rPr lang="en-US" sz="2100" b="1" spc="-21">
                          <a:solidFill>
                            <a:srgbClr val="E5E1DA"/>
                          </a:solidFill>
                          <a:latin typeface="Lato Bold"/>
                          <a:ea typeface="Lato Bold"/>
                          <a:cs typeface="Lato Bold"/>
                          <a:sym typeface="Lato Bold"/>
                        </a:rPr>
                        <a:t>Subscription fees from educational institutions</a:t>
                      </a:r>
                      <a:endParaRPr lang="en-US" sz="1100"/>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1317173">
                <a:tc>
                  <a:txBody>
                    <a:bodyPr/>
                    <a:lstStyle/>
                    <a:p>
                      <a:pPr algn="ctr">
                        <a:lnSpc>
                          <a:spcPts val="2940"/>
                        </a:lnSpc>
                        <a:defRPr/>
                      </a:pPr>
                      <a:r>
                        <a:rPr lang="en-US" sz="2100">
                          <a:solidFill>
                            <a:srgbClr val="E5E1DA"/>
                          </a:solidFill>
                          <a:latin typeface="Lato"/>
                          <a:ea typeface="Lato"/>
                          <a:cs typeface="Lato"/>
                          <a:sym typeface="Lato"/>
                        </a:rPr>
                        <a:t>Year 2</a:t>
                      </a:r>
                      <a:endParaRPr lang="en-US" sz="1100"/>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tc>
                  <a:txBody>
                    <a:bodyPr/>
                    <a:lstStyle/>
                    <a:p>
                      <a:r>
                        <a:rPr lang="en-IN" sz="1100" b="1" dirty="0">
                          <a:solidFill>
                            <a:schemeClr val="bg1"/>
                          </a:solidFill>
                        </a:rPr>
                        <a:t>Institutions Acquired</a:t>
                      </a:r>
                      <a:r>
                        <a:rPr lang="en-IN" sz="1100" dirty="0">
                          <a:solidFill>
                            <a:schemeClr val="bg1"/>
                          </a:solidFill>
                        </a:rPr>
                        <a:t>: 75 (50% growth)</a:t>
                      </a:r>
                    </a:p>
                    <a:p>
                      <a:r>
                        <a:rPr lang="en-IN" sz="1100" b="1" dirty="0">
                          <a:solidFill>
                            <a:schemeClr val="bg1"/>
                          </a:solidFill>
                        </a:rPr>
                        <a:t>Setup Fee (One-Time)</a:t>
                      </a:r>
                      <a:r>
                        <a:rPr lang="en-IN" sz="1100" dirty="0">
                          <a:solidFill>
                            <a:schemeClr val="bg1"/>
                          </a:solidFill>
                        </a:rPr>
                        <a:t>: 25 new institutions × ₹50,000 = ₹12,50,000</a:t>
                      </a:r>
                    </a:p>
                    <a:p>
                      <a:r>
                        <a:rPr lang="en-IN" sz="1100" b="1" dirty="0">
                          <a:solidFill>
                            <a:schemeClr val="bg1"/>
                          </a:solidFill>
                        </a:rPr>
                        <a:t>Subscription Revenue</a:t>
                      </a:r>
                      <a:r>
                        <a:rPr lang="en-IN" sz="1100" dirty="0">
                          <a:solidFill>
                            <a:schemeClr val="bg1"/>
                          </a:solidFill>
                        </a:rPr>
                        <a:t>:75 institutions × 500 students = 37,500 students</a:t>
                      </a:r>
                    </a:p>
                    <a:p>
                      <a:r>
                        <a:rPr lang="en-IN" sz="1100" dirty="0">
                          <a:solidFill>
                            <a:schemeClr val="bg1"/>
                          </a:solidFill>
                        </a:rPr>
                        <a:t>37,500 students × ₹100 × 12 months = ₹4,50,00,000</a:t>
                      </a:r>
                    </a:p>
                    <a:p>
                      <a:r>
                        <a:rPr lang="en-IN" sz="1100" b="1" dirty="0">
                          <a:solidFill>
                            <a:schemeClr val="bg1"/>
                          </a:solidFill>
                        </a:rPr>
                        <a:t>Additional Services Revenue</a:t>
                      </a:r>
                      <a:r>
                        <a:rPr lang="en-IN" sz="1100" dirty="0">
                          <a:solidFill>
                            <a:schemeClr val="bg1"/>
                          </a:solidFill>
                        </a:rPr>
                        <a:t>:75 institutions × ₹2,000 × 12 months = ₹18,00,000</a:t>
                      </a:r>
                    </a:p>
                    <a:p>
                      <a:r>
                        <a:rPr lang="en-IN" sz="1100" b="1" dirty="0">
                          <a:solidFill>
                            <a:schemeClr val="bg1"/>
                          </a:solidFill>
                        </a:rPr>
                        <a:t>Total Year 2 Revenue</a:t>
                      </a:r>
                      <a:r>
                        <a:rPr lang="en-IN" sz="1100" dirty="0">
                          <a:solidFill>
                            <a:schemeClr val="bg1"/>
                          </a:solidFill>
                        </a:rPr>
                        <a:t> = </a:t>
                      </a:r>
                      <a:r>
                        <a:rPr lang="en-IN" sz="1600" b="1" dirty="0">
                          <a:solidFill>
                            <a:schemeClr val="bg1"/>
                          </a:solidFill>
                        </a:rPr>
                        <a:t>₹4,80,50,000</a:t>
                      </a:r>
                      <a:endParaRPr lang="en-US" sz="1600" dirty="0">
                        <a:solidFill>
                          <a:schemeClr val="bg1"/>
                        </a:solidFill>
                      </a:endParaRPr>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tc>
                  <a:txBody>
                    <a:bodyPr/>
                    <a:lstStyle/>
                    <a:p>
                      <a:pPr algn="ctr">
                        <a:lnSpc>
                          <a:spcPts val="2940"/>
                        </a:lnSpc>
                        <a:defRPr/>
                      </a:pPr>
                      <a:r>
                        <a:rPr lang="en-US" sz="2100" spc="-21">
                          <a:solidFill>
                            <a:srgbClr val="E5E1DA"/>
                          </a:solidFill>
                          <a:latin typeface="Lato"/>
                          <a:ea typeface="Lato"/>
                          <a:cs typeface="Lato"/>
                          <a:sym typeface="Lato"/>
                        </a:rPr>
                        <a:t>Licensing fees for digital content</a:t>
                      </a:r>
                      <a:endParaRPr lang="en-US" sz="1100"/>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extLst>
                  <a:ext uri="{0D108BD9-81ED-4DB2-BD59-A6C34878D82A}">
                    <a16:rowId xmlns:a16="http://schemas.microsoft.com/office/drawing/2014/main" val="10001"/>
                  </a:ext>
                </a:extLst>
              </a:tr>
              <a:tr h="1409168">
                <a:tc>
                  <a:txBody>
                    <a:bodyPr/>
                    <a:lstStyle/>
                    <a:p>
                      <a:pPr algn="ctr">
                        <a:lnSpc>
                          <a:spcPts val="2940"/>
                        </a:lnSpc>
                        <a:defRPr/>
                      </a:pPr>
                      <a:r>
                        <a:rPr lang="en-US" sz="2100">
                          <a:solidFill>
                            <a:srgbClr val="E5E1DA"/>
                          </a:solidFill>
                          <a:latin typeface="Lato"/>
                          <a:ea typeface="Lato"/>
                          <a:cs typeface="Lato"/>
                          <a:sym typeface="Lato"/>
                        </a:rPr>
                        <a:t>Year 3</a:t>
                      </a:r>
                      <a:endParaRPr lang="en-US" sz="1100"/>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tc>
                  <a:txBody>
                    <a:bodyPr/>
                    <a:lstStyle/>
                    <a:p>
                      <a:r>
                        <a:rPr lang="en-IN" sz="1100" b="1" dirty="0">
                          <a:solidFill>
                            <a:schemeClr val="bg1"/>
                          </a:solidFill>
                        </a:rPr>
                        <a:t>Institutions Acquired</a:t>
                      </a:r>
                      <a:r>
                        <a:rPr lang="en-IN" sz="1100" dirty="0">
                          <a:solidFill>
                            <a:schemeClr val="bg1"/>
                          </a:solidFill>
                        </a:rPr>
                        <a:t>: 112 (50% growth)</a:t>
                      </a:r>
                    </a:p>
                    <a:p>
                      <a:r>
                        <a:rPr lang="en-IN" sz="1100" b="1" dirty="0">
                          <a:solidFill>
                            <a:schemeClr val="bg1"/>
                          </a:solidFill>
                        </a:rPr>
                        <a:t>Setup Fee (One-Time)</a:t>
                      </a:r>
                      <a:r>
                        <a:rPr lang="en-IN" sz="1100" dirty="0">
                          <a:solidFill>
                            <a:schemeClr val="bg1"/>
                          </a:solidFill>
                        </a:rPr>
                        <a:t>: 37 new institutions × ₹50,000 = ₹18,50,000</a:t>
                      </a:r>
                      <a:r>
                        <a:rPr lang="en-IN" sz="1100" b="1" dirty="0">
                          <a:solidFill>
                            <a:schemeClr val="bg1"/>
                          </a:solidFill>
                        </a:rPr>
                        <a:t>Subscription Revenue</a:t>
                      </a:r>
                      <a:r>
                        <a:rPr lang="en-IN" sz="1100" dirty="0">
                          <a:solidFill>
                            <a:schemeClr val="bg1"/>
                          </a:solidFill>
                        </a:rPr>
                        <a:t>:112 institutions × 500 students = 56,000 students</a:t>
                      </a:r>
                    </a:p>
                    <a:p>
                      <a:r>
                        <a:rPr lang="en-IN" sz="1100" dirty="0">
                          <a:solidFill>
                            <a:schemeClr val="bg1"/>
                          </a:solidFill>
                        </a:rPr>
                        <a:t>56,000 students × ₹100 × 12 months = ₹6,72,00,000</a:t>
                      </a:r>
                    </a:p>
                    <a:p>
                      <a:r>
                        <a:rPr lang="en-IN" sz="1100" b="1" dirty="0">
                          <a:solidFill>
                            <a:schemeClr val="bg1"/>
                          </a:solidFill>
                        </a:rPr>
                        <a:t>Additional Services Revenue</a:t>
                      </a:r>
                      <a:r>
                        <a:rPr lang="en-IN" sz="1100" dirty="0">
                          <a:solidFill>
                            <a:schemeClr val="bg1"/>
                          </a:solidFill>
                        </a:rPr>
                        <a:t>:112 institutions × ₹2,000 × 12 months = ₹26,88,000</a:t>
                      </a:r>
                    </a:p>
                    <a:p>
                      <a:r>
                        <a:rPr lang="en-IN" sz="1100" b="1" dirty="0">
                          <a:solidFill>
                            <a:schemeClr val="bg1"/>
                          </a:solidFill>
                        </a:rPr>
                        <a:t>Total Year 3 Revenue</a:t>
                      </a:r>
                      <a:r>
                        <a:rPr lang="en-IN" sz="1100" dirty="0">
                          <a:solidFill>
                            <a:schemeClr val="bg1"/>
                          </a:solidFill>
                        </a:rPr>
                        <a:t> = </a:t>
                      </a:r>
                      <a:r>
                        <a:rPr lang="en-IN" sz="1800" b="1" dirty="0">
                          <a:solidFill>
                            <a:schemeClr val="bg1"/>
                          </a:solidFill>
                        </a:rPr>
                        <a:t>₹7,17,38,000</a:t>
                      </a:r>
                      <a:endParaRPr lang="en-US" sz="1800" dirty="0">
                        <a:solidFill>
                          <a:schemeClr val="bg1"/>
                        </a:solidFill>
                      </a:endParaRPr>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tc>
                  <a:txBody>
                    <a:bodyPr/>
                    <a:lstStyle/>
                    <a:p>
                      <a:pPr algn="ctr">
                        <a:lnSpc>
                          <a:spcPts val="2940"/>
                        </a:lnSpc>
                        <a:defRPr/>
                      </a:pPr>
                      <a:r>
                        <a:rPr lang="en-US" sz="2100" spc="-21" dirty="0">
                          <a:solidFill>
                            <a:srgbClr val="E5E1DA"/>
                          </a:solidFill>
                          <a:latin typeface="Lato"/>
                          <a:ea typeface="Lato"/>
                          <a:cs typeface="Lato"/>
                          <a:sym typeface="Lato"/>
                        </a:rPr>
                        <a:t>Revenue from professional development programs</a:t>
                      </a:r>
                      <a:endParaRPr lang="en-US" sz="1100" dirty="0"/>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extLst>
                  <a:ext uri="{0D108BD9-81ED-4DB2-BD59-A6C34878D82A}">
                    <a16:rowId xmlns:a16="http://schemas.microsoft.com/office/drawing/2014/main" val="10002"/>
                  </a:ext>
                </a:extLst>
              </a:tr>
              <a:tr h="1522243">
                <a:tc>
                  <a:txBody>
                    <a:bodyPr/>
                    <a:lstStyle/>
                    <a:p>
                      <a:pPr algn="ctr">
                        <a:lnSpc>
                          <a:spcPts val="2940"/>
                        </a:lnSpc>
                        <a:defRPr/>
                      </a:pPr>
                      <a:r>
                        <a:rPr lang="en-US" sz="2100">
                          <a:solidFill>
                            <a:srgbClr val="E5E1DA"/>
                          </a:solidFill>
                          <a:latin typeface="Lato"/>
                          <a:ea typeface="Lato"/>
                          <a:cs typeface="Lato"/>
                          <a:sym typeface="Lato"/>
                        </a:rPr>
                        <a:t>Future Prospects</a:t>
                      </a:r>
                      <a:endParaRPr lang="en-US" sz="1100"/>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tc>
                  <a:txBody>
                    <a:bodyPr/>
                    <a:lstStyle/>
                    <a:p>
                      <a:pPr algn="ctr">
                        <a:lnSpc>
                          <a:spcPts val="2940"/>
                        </a:lnSpc>
                        <a:defRPr/>
                      </a:pPr>
                      <a:r>
                        <a:rPr lang="en-US" sz="1800" dirty="0">
                          <a:solidFill>
                            <a:schemeClr val="bg1"/>
                          </a:solidFill>
                        </a:rPr>
                        <a:t>Depends on the approval of other companies</a:t>
                      </a:r>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tc>
                  <a:txBody>
                    <a:bodyPr/>
                    <a:lstStyle/>
                    <a:p>
                      <a:pPr algn="ctr">
                        <a:lnSpc>
                          <a:spcPts val="2940"/>
                        </a:lnSpc>
                        <a:defRPr/>
                      </a:pPr>
                      <a:r>
                        <a:rPr lang="en-US" sz="2100" spc="-21" dirty="0">
                          <a:solidFill>
                            <a:srgbClr val="E5E1DA"/>
                          </a:solidFill>
                          <a:latin typeface="Lato"/>
                          <a:ea typeface="Lato"/>
                          <a:cs typeface="Lato"/>
                          <a:sym typeface="Lato"/>
                        </a:rPr>
                        <a:t>Partnerships with big Ed-Tech companies</a:t>
                      </a:r>
                      <a:endParaRPr lang="en-US" sz="1100" dirty="0"/>
                    </a:p>
                  </a:txBody>
                  <a:tcPr marL="190500" marR="190500" marT="190500" marB="190500" anchor="ctr">
                    <a:lnL w="38100" cap="flat" cmpd="sng" algn="ctr">
                      <a:solidFill>
                        <a:srgbClr val="E5E1DA"/>
                      </a:solidFill>
                      <a:prstDash val="solid"/>
                      <a:round/>
                      <a:headEnd type="none" w="med" len="med"/>
                      <a:tailEnd type="none" w="med" len="med"/>
                    </a:lnL>
                    <a:lnR w="38100" cap="flat" cmpd="sng" algn="ctr">
                      <a:solidFill>
                        <a:srgbClr val="E5E1DA"/>
                      </a:solidFill>
                      <a:prstDash val="solid"/>
                      <a:round/>
                      <a:headEnd type="none" w="med" len="med"/>
                      <a:tailEnd type="none" w="med" len="med"/>
                    </a:lnR>
                    <a:lnT w="38100" cap="flat" cmpd="sng" algn="ctr">
                      <a:solidFill>
                        <a:srgbClr val="E5E1DA"/>
                      </a:solidFill>
                      <a:prstDash val="solid"/>
                      <a:round/>
                      <a:headEnd type="none" w="med" len="med"/>
                      <a:tailEnd type="none" w="med" len="med"/>
                    </a:lnT>
                    <a:lnB w="38100" cap="flat" cmpd="sng" algn="ctr">
                      <a:solidFill>
                        <a:srgbClr val="E5E1DA"/>
                      </a:solidFill>
                      <a:prstDash val="solid"/>
                      <a:round/>
                      <a:headEnd type="none" w="med" len="med"/>
                      <a:tailEnd type="none" w="med" len="med"/>
                    </a:lnB>
                    <a:solidFill>
                      <a:srgbClr val="000000"/>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5400175" y="649287"/>
            <a:ext cx="7487649" cy="758825"/>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REVENUE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txBody>
          <a:bodyPr/>
          <a:lstStyle/>
          <a:p>
            <a:endParaRPr lang="en-IN"/>
          </a:p>
        </p:txBody>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txBody>
          <a:bodyPr/>
          <a:lstStyle/>
          <a:p>
            <a:endParaRPr lang="en-IN"/>
          </a:p>
        </p:txBody>
      </p:sp>
      <p:sp>
        <p:nvSpPr>
          <p:cNvPr id="4" name="TextBox 4"/>
          <p:cNvSpPr txBox="1"/>
          <p:nvPr/>
        </p:nvSpPr>
        <p:spPr>
          <a:xfrm>
            <a:off x="8128737" y="1895475"/>
            <a:ext cx="9247901" cy="3140988"/>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To initiate the use of our product, we would not need any funding since we are using SaaS model(Software as a Service). Our plan for using funds generated from investors is straightforward. We'll allocate 60% towards further developing our products, ensuring they stay competitive and meet customer needs. 30% will go into marketing and sales efforts to attract new customers and drive revenue growth. Finally, 10% will be set aside for strategic initiatives like market expansion and partnerships to fuel long-term growth.</a:t>
            </a:r>
          </a:p>
        </p:txBody>
      </p:sp>
      <p:sp>
        <p:nvSpPr>
          <p:cNvPr id="5" name="TextBox 5"/>
          <p:cNvSpPr txBox="1"/>
          <p:nvPr/>
        </p:nvSpPr>
        <p:spPr>
          <a:xfrm>
            <a:off x="1281884" y="1476375"/>
            <a:ext cx="6018468"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USE OF FUNDS</a:t>
            </a:r>
          </a:p>
        </p:txBody>
      </p:sp>
      <p:pic>
        <p:nvPicPr>
          <p:cNvPr id="6" name="Picture 6"/>
          <p:cNvPicPr>
            <a:picLocks noChangeAspect="1"/>
          </p:cNvPicPr>
          <p:nvPr/>
        </p:nvPicPr>
        <p:blipFill>
          <a:blip r:embed="rId3"/>
          <a:stretch>
            <a:fillRect/>
          </a:stretch>
        </p:blipFill>
        <p:spPr>
          <a:xfrm>
            <a:off x="281801" y="2502179"/>
            <a:ext cx="7656601" cy="7146171"/>
          </a:xfrm>
          <a:prstGeom prst="rect">
            <a:avLst/>
          </a:prstGeom>
        </p:spPr>
      </p:pic>
      <p:grpSp>
        <p:nvGrpSpPr>
          <p:cNvPr id="7" name="Group 7"/>
          <p:cNvGrpSpPr/>
          <p:nvPr/>
        </p:nvGrpSpPr>
        <p:grpSpPr>
          <a:xfrm>
            <a:off x="8128737" y="5627516"/>
            <a:ext cx="7475913" cy="864489"/>
            <a:chOff x="0" y="0"/>
            <a:chExt cx="1968965" cy="227684"/>
          </a:xfrm>
        </p:grpSpPr>
        <p:sp>
          <p:nvSpPr>
            <p:cNvPr id="8" name="Freeform 8"/>
            <p:cNvSpPr/>
            <p:nvPr/>
          </p:nvSpPr>
          <p:spPr>
            <a:xfrm>
              <a:off x="0" y="0"/>
              <a:ext cx="1968965" cy="227684"/>
            </a:xfrm>
            <a:custGeom>
              <a:avLst/>
              <a:gdLst/>
              <a:ahLst/>
              <a:cxnLst/>
              <a:rect l="l" t="t" r="r" b="b"/>
              <a:pathLst>
                <a:path w="1968965" h="227684">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txBody>
            <a:bodyPr/>
            <a:lstStyle/>
            <a:p>
              <a:endParaRPr lang="en-IN"/>
            </a:p>
          </p:txBody>
        </p:sp>
        <p:sp>
          <p:nvSpPr>
            <p:cNvPr id="9" name="TextBox 9"/>
            <p:cNvSpPr txBox="1"/>
            <p:nvPr/>
          </p:nvSpPr>
          <p:spPr>
            <a:xfrm>
              <a:off x="0" y="-38100"/>
              <a:ext cx="1968965" cy="265784"/>
            </a:xfrm>
            <a:prstGeom prst="rect">
              <a:avLst/>
            </a:prstGeom>
          </p:spPr>
          <p:txBody>
            <a:bodyPr lIns="254000" tIns="254000" rIns="254000" bIns="254000" rtlCol="0" anchor="ctr"/>
            <a:lstStyle/>
            <a:p>
              <a:pPr algn="l">
                <a:lnSpc>
                  <a:spcPts val="2799"/>
                </a:lnSpc>
              </a:pPr>
              <a:r>
                <a:rPr lang="en-US" sz="1999">
                  <a:solidFill>
                    <a:srgbClr val="E5E1DA"/>
                  </a:solidFill>
                  <a:latin typeface="Lato"/>
                  <a:ea typeface="Lato"/>
                  <a:cs typeface="Lato"/>
                  <a:sym typeface="Lato"/>
                </a:rPr>
                <a:t>A. 40% Product Development</a:t>
              </a:r>
            </a:p>
          </p:txBody>
        </p:sp>
      </p:grpSp>
      <p:grpSp>
        <p:nvGrpSpPr>
          <p:cNvPr id="10" name="Group 10"/>
          <p:cNvGrpSpPr/>
          <p:nvPr/>
        </p:nvGrpSpPr>
        <p:grpSpPr>
          <a:xfrm>
            <a:off x="8128737" y="6679311"/>
            <a:ext cx="7475913" cy="864489"/>
            <a:chOff x="0" y="0"/>
            <a:chExt cx="1968965" cy="227684"/>
          </a:xfrm>
        </p:grpSpPr>
        <p:sp>
          <p:nvSpPr>
            <p:cNvPr id="11" name="Freeform 11"/>
            <p:cNvSpPr/>
            <p:nvPr/>
          </p:nvSpPr>
          <p:spPr>
            <a:xfrm>
              <a:off x="0" y="0"/>
              <a:ext cx="1968965" cy="227684"/>
            </a:xfrm>
            <a:custGeom>
              <a:avLst/>
              <a:gdLst/>
              <a:ahLst/>
              <a:cxnLst/>
              <a:rect l="l" t="t" r="r" b="b"/>
              <a:pathLst>
                <a:path w="1968965" h="227684">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txBody>
            <a:bodyPr/>
            <a:lstStyle/>
            <a:p>
              <a:endParaRPr lang="en-IN"/>
            </a:p>
          </p:txBody>
        </p:sp>
        <p:sp>
          <p:nvSpPr>
            <p:cNvPr id="12" name="TextBox 12"/>
            <p:cNvSpPr txBox="1"/>
            <p:nvPr/>
          </p:nvSpPr>
          <p:spPr>
            <a:xfrm>
              <a:off x="0" y="-38100"/>
              <a:ext cx="1968965" cy="265784"/>
            </a:xfrm>
            <a:prstGeom prst="rect">
              <a:avLst/>
            </a:prstGeom>
          </p:spPr>
          <p:txBody>
            <a:bodyPr lIns="254000" tIns="254000" rIns="254000" bIns="254000" rtlCol="0" anchor="ctr"/>
            <a:lstStyle/>
            <a:p>
              <a:pPr algn="l">
                <a:lnSpc>
                  <a:spcPts val="2799"/>
                </a:lnSpc>
              </a:pPr>
              <a:r>
                <a:rPr lang="en-US" sz="1999">
                  <a:solidFill>
                    <a:srgbClr val="E5E1DA"/>
                  </a:solidFill>
                  <a:latin typeface="Lato"/>
                  <a:ea typeface="Lato"/>
                  <a:cs typeface="Lato"/>
                  <a:sym typeface="Lato"/>
                </a:rPr>
                <a:t>B. 30% Marketing and Sales</a:t>
              </a:r>
            </a:p>
          </p:txBody>
        </p:sp>
      </p:grpSp>
      <p:grpSp>
        <p:nvGrpSpPr>
          <p:cNvPr id="13" name="Group 13"/>
          <p:cNvGrpSpPr/>
          <p:nvPr/>
        </p:nvGrpSpPr>
        <p:grpSpPr>
          <a:xfrm>
            <a:off x="8128737" y="7734300"/>
            <a:ext cx="7475913" cy="864489"/>
            <a:chOff x="0" y="0"/>
            <a:chExt cx="1968965" cy="227684"/>
          </a:xfrm>
        </p:grpSpPr>
        <p:sp>
          <p:nvSpPr>
            <p:cNvPr id="14" name="Freeform 14"/>
            <p:cNvSpPr/>
            <p:nvPr/>
          </p:nvSpPr>
          <p:spPr>
            <a:xfrm>
              <a:off x="0" y="0"/>
              <a:ext cx="1968965" cy="227684"/>
            </a:xfrm>
            <a:custGeom>
              <a:avLst/>
              <a:gdLst/>
              <a:ahLst/>
              <a:cxnLst/>
              <a:rect l="l" t="t" r="r" b="b"/>
              <a:pathLst>
                <a:path w="1968965" h="227684">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FFFFFF"/>
              </a:solidFill>
              <a:prstDash val="solid"/>
              <a:round/>
            </a:ln>
          </p:spPr>
          <p:txBody>
            <a:bodyPr/>
            <a:lstStyle/>
            <a:p>
              <a:endParaRPr lang="en-IN"/>
            </a:p>
          </p:txBody>
        </p:sp>
        <p:sp>
          <p:nvSpPr>
            <p:cNvPr id="15" name="TextBox 15"/>
            <p:cNvSpPr txBox="1"/>
            <p:nvPr/>
          </p:nvSpPr>
          <p:spPr>
            <a:xfrm>
              <a:off x="0" y="-38100"/>
              <a:ext cx="1968965" cy="265784"/>
            </a:xfrm>
            <a:prstGeom prst="rect">
              <a:avLst/>
            </a:prstGeom>
          </p:spPr>
          <p:txBody>
            <a:bodyPr lIns="254000" tIns="254000" rIns="254000" bIns="254000" rtlCol="0" anchor="ctr"/>
            <a:lstStyle/>
            <a:p>
              <a:pPr algn="l">
                <a:lnSpc>
                  <a:spcPts val="2799"/>
                </a:lnSpc>
              </a:pPr>
              <a:r>
                <a:rPr lang="en-US" sz="1999">
                  <a:solidFill>
                    <a:srgbClr val="FFFFFF"/>
                  </a:solidFill>
                  <a:latin typeface="Lato"/>
                  <a:ea typeface="Lato"/>
                  <a:cs typeface="Lato"/>
                  <a:sym typeface="Lato"/>
                </a:rPr>
                <a:t>C. 10 % Legal Compliance and other costs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1442</Words>
  <Application>Microsoft Macintosh PowerPoint</Application>
  <PresentationFormat>Custom</PresentationFormat>
  <Paragraphs>116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Poppins</vt:lpstr>
      <vt:lpstr>Calibri</vt:lpstr>
      <vt:lpstr>Lato</vt:lpstr>
      <vt:lpstr>Lato Bold</vt:lpstr>
      <vt:lpstr>Poppins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Ishan Kanodia</cp:lastModifiedBy>
  <cp:revision>5</cp:revision>
  <dcterms:created xsi:type="dcterms:W3CDTF">2006-08-16T00:00:00Z</dcterms:created>
  <dcterms:modified xsi:type="dcterms:W3CDTF">2024-10-13T16:41:25Z</dcterms:modified>
  <dc:identifier>DAGSypnRe-A</dc:identifier>
</cp:coreProperties>
</file>